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67" r:id="rId3"/>
    <p:sldId id="272" r:id="rId4"/>
    <p:sldId id="274" r:id="rId5"/>
    <p:sldId id="277" r:id="rId6"/>
    <p:sldId id="283" r:id="rId7"/>
    <p:sldId id="268" r:id="rId8"/>
    <p:sldId id="269" r:id="rId9"/>
    <p:sldId id="271" r:id="rId10"/>
    <p:sldId id="257" r:id="rId11"/>
    <p:sldId id="258" r:id="rId12"/>
    <p:sldId id="260" r:id="rId13"/>
    <p:sldId id="261" r:id="rId14"/>
    <p:sldId id="263" r:id="rId15"/>
    <p:sldId id="264" r:id="rId16"/>
    <p:sldId id="26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71" autoAdjust="0"/>
  </p:normalViewPr>
  <p:slideViewPr>
    <p:cSldViewPr>
      <p:cViewPr varScale="1">
        <p:scale>
          <a:sx n="68" d="100"/>
          <a:sy n="68" d="100"/>
        </p:scale>
        <p:origin x="72" y="246"/>
      </p:cViewPr>
      <p:guideLst>
        <p:guide orient="horz" pos="2160"/>
        <p:guide pos="2880"/>
      </p:guideLst>
    </p:cSldViewPr>
  </p:slideViewPr>
  <p:outlineViewPr>
    <p:cViewPr>
      <p:scale>
        <a:sx n="33" d="100"/>
        <a:sy n="33" d="100"/>
      </p:scale>
      <p:origin x="0" y="58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AE90B4-367A-40CD-9A30-987B357C0B56}" type="datetimeFigureOut">
              <a:rPr lang="en-US" smtClean="0"/>
              <a:t>3/25/2020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B24F02-1CBD-4120-A1CC-9D468C55AAA7}" type="slidenum">
              <a:rPr lang="en-US" smtClean="0"/>
              <a:t>‹#›</a:t>
            </a:fld>
            <a:endParaRPr lang="en-US" dirty="0"/>
          </a:p>
        </p:txBody>
      </p:sp>
    </p:spTree>
    <p:extLst>
      <p:ext uri="{BB962C8B-B14F-4D97-AF65-F5344CB8AC3E}">
        <p14:creationId xmlns:p14="http://schemas.microsoft.com/office/powerpoint/2010/main" val="267257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B24F02-1CBD-4120-A1CC-9D468C55AAA7}" type="slidenum">
              <a:rPr lang="en-US" smtClean="0"/>
              <a:t>2</a:t>
            </a:fld>
            <a:endParaRPr lang="en-US"/>
          </a:p>
        </p:txBody>
      </p:sp>
    </p:spTree>
    <p:extLst>
      <p:ext uri="{BB962C8B-B14F-4D97-AF65-F5344CB8AC3E}">
        <p14:creationId xmlns:p14="http://schemas.microsoft.com/office/powerpoint/2010/main" val="3136824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DB24F02-1CBD-4120-A1CC-9D468C55AAA7}" type="slidenum">
              <a:rPr lang="en-US" smtClean="0"/>
              <a:t>4</a:t>
            </a:fld>
            <a:endParaRPr lang="en-US" dirty="0"/>
          </a:p>
        </p:txBody>
      </p:sp>
    </p:spTree>
    <p:extLst>
      <p:ext uri="{BB962C8B-B14F-4D97-AF65-F5344CB8AC3E}">
        <p14:creationId xmlns:p14="http://schemas.microsoft.com/office/powerpoint/2010/main" val="3936657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1D8BD707-D9CF-40AE-B4C6-C98DA3205C09}" type="datetimeFigureOut">
              <a:rPr lang="en-US" smtClean="0"/>
              <a:pPr/>
              <a:t>3/25/2020</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a:solidFill>
                  <a:schemeClr val="lt1"/>
                </a:solidFill>
                <a:latin typeface="+mn-lt"/>
                <a:ea typeface="+mn-ea"/>
                <a:cs typeface="+mn-cs"/>
              </a:rPr>
              <a:t>Click icon to add picture</a:t>
            </a: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3/25/2020</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egypt.thanwya.com/city/wp-content/2011/01/55543493banha_logo_copy_copy1.jp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60000"/>
            <a:lumOff val="40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28600"/>
            <a:ext cx="8686800" cy="6553200"/>
          </a:xfrm>
          <a:solidFill>
            <a:schemeClr val="bg2">
              <a:lumMod val="40000"/>
              <a:lumOff val="60000"/>
            </a:schemeClr>
          </a:solidFill>
        </p:spPr>
        <p:txBody>
          <a:bodyPr>
            <a:normAutofit/>
          </a:bodyPr>
          <a:lstStyle/>
          <a:p>
            <a:pPr algn="l"/>
            <a:endParaRPr lang="en-US" sz="1100" dirty="0"/>
          </a:p>
          <a:p>
            <a:pPr algn="l"/>
            <a:endParaRPr lang="en-US" sz="1100" dirty="0"/>
          </a:p>
          <a:p>
            <a:pPr algn="l"/>
            <a:endParaRPr lang="en-US" sz="1100" dirty="0"/>
          </a:p>
          <a:p>
            <a:pPr algn="l"/>
            <a:endParaRPr lang="en-US" sz="1100" dirty="0"/>
          </a:p>
          <a:p>
            <a:pPr algn="l"/>
            <a:endParaRPr lang="en-US" sz="1100" dirty="0"/>
          </a:p>
          <a:p>
            <a:pPr algn="l"/>
            <a:endParaRPr lang="en-US" sz="1100" dirty="0"/>
          </a:p>
          <a:p>
            <a:pPr algn="l"/>
            <a:r>
              <a:rPr lang="en-US" sz="1400" b="1" dirty="0" err="1">
                <a:latin typeface="Times New Roman" pitchFamily="18" charset="0"/>
                <a:cs typeface="Times New Roman" pitchFamily="18" charset="0"/>
              </a:rPr>
              <a:t>Benha</a:t>
            </a:r>
            <a:r>
              <a:rPr lang="en-US" sz="1400" b="1" dirty="0">
                <a:latin typeface="Times New Roman" pitchFamily="18" charset="0"/>
                <a:cs typeface="Times New Roman" pitchFamily="18" charset="0"/>
              </a:rPr>
              <a:t> University</a:t>
            </a:r>
          </a:p>
          <a:p>
            <a:pPr algn="l"/>
            <a:r>
              <a:rPr lang="en-US" sz="1400" b="1" dirty="0">
                <a:latin typeface="Times New Roman" pitchFamily="18" charset="0"/>
                <a:cs typeface="Times New Roman" pitchFamily="18" charset="0"/>
              </a:rPr>
              <a:t>Faculty of Arts</a:t>
            </a:r>
          </a:p>
          <a:p>
            <a:pPr algn="l"/>
            <a:r>
              <a:rPr lang="en-US" sz="1400" b="1" dirty="0">
                <a:latin typeface="Times New Roman" pitchFamily="18" charset="0"/>
                <a:cs typeface="Times New Roman" pitchFamily="18" charset="0"/>
              </a:rPr>
              <a:t>Department of English</a:t>
            </a:r>
            <a:endParaRPr lang="en-US" sz="1100" dirty="0"/>
          </a:p>
          <a:p>
            <a:pPr lvl="0">
              <a:spcBef>
                <a:spcPts val="0"/>
              </a:spcBef>
              <a:buClrTx/>
              <a:buSzTx/>
              <a:tabLst>
                <a:tab pos="1209675" algn="l"/>
              </a:tabLst>
            </a:pPr>
            <a:r>
              <a:rPr lang="ar-EG" sz="4000" b="1" dirty="0">
                <a:solidFill>
                  <a:srgbClr val="C00000"/>
                </a:solidFill>
                <a:latin typeface="Times New Roman" panose="02020603050405020304" pitchFamily="18" charset="0"/>
                <a:ea typeface="Times New Roman" panose="02020603050405020304" pitchFamily="18" charset="0"/>
                <a:cs typeface="Arial" panose="020B0604020202020204" pitchFamily="34" charset="0"/>
              </a:rPr>
              <a:t>الفرقة الاولي</a:t>
            </a:r>
          </a:p>
          <a:p>
            <a:pPr lvl="0">
              <a:spcBef>
                <a:spcPts val="0"/>
              </a:spcBef>
              <a:buClrTx/>
              <a:buSzTx/>
              <a:tabLst>
                <a:tab pos="1209675" algn="l"/>
              </a:tabLst>
            </a:pPr>
            <a:r>
              <a:rPr lang="ar-EG" sz="4000" b="1">
                <a:solidFill>
                  <a:srgbClr val="C00000"/>
                </a:solidFill>
                <a:latin typeface="Times New Roman" panose="02020603050405020304" pitchFamily="18" charset="0"/>
                <a:ea typeface="Times New Roman" panose="02020603050405020304" pitchFamily="18" charset="0"/>
                <a:cs typeface="Arial" panose="020B0604020202020204" pitchFamily="34" charset="0"/>
              </a:rPr>
              <a:t>كلية التربية</a:t>
            </a:r>
            <a:endParaRPr lang="ar-EG" sz="4000" b="1" dirty="0">
              <a:solidFill>
                <a:srgbClr val="C00000"/>
              </a:solidFill>
              <a:latin typeface="Times New Roman" panose="02020603050405020304" pitchFamily="18" charset="0"/>
              <a:ea typeface="Times New Roman" panose="02020603050405020304" pitchFamily="18" charset="0"/>
              <a:cs typeface="Arial" panose="020B0604020202020204" pitchFamily="34" charset="0"/>
            </a:endParaRPr>
          </a:p>
          <a:p>
            <a:pPr lvl="0">
              <a:spcBef>
                <a:spcPts val="0"/>
              </a:spcBef>
              <a:buClrTx/>
              <a:buSzTx/>
              <a:tabLst>
                <a:tab pos="1209675" algn="l"/>
              </a:tabLst>
            </a:pPr>
            <a:r>
              <a:rPr lang="en-GB" sz="4000" b="1" dirty="0" err="1">
                <a:solidFill>
                  <a:srgbClr val="C00000"/>
                </a:solidFill>
                <a:latin typeface="Times New Roman" panose="02020603050405020304" pitchFamily="18" charset="0"/>
                <a:ea typeface="Times New Roman" panose="02020603050405020304" pitchFamily="18" charset="0"/>
              </a:rPr>
              <a:t>مادة</a:t>
            </a:r>
            <a:r>
              <a:rPr lang="en-GB" sz="4000" b="1" dirty="0">
                <a:solidFill>
                  <a:srgbClr val="C00000"/>
                </a:solidFill>
                <a:latin typeface="Times New Roman" panose="02020603050405020304" pitchFamily="18" charset="0"/>
                <a:ea typeface="Times New Roman" panose="02020603050405020304" pitchFamily="18" charset="0"/>
              </a:rPr>
              <a:t> </a:t>
            </a:r>
            <a:r>
              <a:rPr lang="ar-EG" sz="4000" b="1" dirty="0">
                <a:solidFill>
                  <a:srgbClr val="C00000"/>
                </a:solidFill>
                <a:latin typeface="Times New Roman" panose="02020603050405020304" pitchFamily="18" charset="0"/>
                <a:ea typeface="Times New Roman" panose="02020603050405020304" pitchFamily="18" charset="0"/>
              </a:rPr>
              <a:t>اللغة الانجليزية</a:t>
            </a:r>
            <a:endParaRPr lang="ar-EG" sz="4000" b="1" dirty="0">
              <a:solidFill>
                <a:srgbClr val="C00000"/>
              </a:solidFill>
              <a:latin typeface="Times New Roman" panose="02020603050405020304" pitchFamily="18" charset="0"/>
              <a:ea typeface="Times New Roman" panose="02020603050405020304" pitchFamily="18" charset="0"/>
              <a:cs typeface="Arial" panose="020B0604020202020204" pitchFamily="34" charset="0"/>
            </a:endParaRPr>
          </a:p>
          <a:p>
            <a:pPr lvl="0">
              <a:spcBef>
                <a:spcPts val="0"/>
              </a:spcBef>
              <a:buClrTx/>
              <a:buSzTx/>
              <a:tabLst>
                <a:tab pos="1209675" algn="l"/>
              </a:tabLst>
            </a:pPr>
            <a:r>
              <a:rPr lang="ar-EG" sz="4000" b="1" dirty="0">
                <a:solidFill>
                  <a:srgbClr val="C00000"/>
                </a:solidFill>
                <a:latin typeface="Times New Roman" panose="02020603050405020304" pitchFamily="18" charset="0"/>
                <a:ea typeface="Times New Roman" panose="02020603050405020304" pitchFamily="18" charset="0"/>
                <a:cs typeface="Arial" panose="020B0604020202020204" pitchFamily="34" charset="0"/>
              </a:rPr>
              <a:t>أ.د. نازك محمد عبد اللطيف</a:t>
            </a:r>
          </a:p>
          <a:p>
            <a:r>
              <a:rPr lang="en-US" b="1" dirty="0">
                <a:solidFill>
                  <a:srgbClr val="FF0000"/>
                </a:solidFill>
                <a:latin typeface="Times New Roman" pitchFamily="18" charset="0"/>
                <a:cs typeface="Times New Roman" pitchFamily="18" charset="0"/>
              </a:rPr>
              <a:t>2019 / 2020</a:t>
            </a:r>
            <a:endParaRPr lang="en-GB" b="1" dirty="0">
              <a:solidFill>
                <a:srgbClr val="FF0000"/>
              </a:solidFill>
              <a:latin typeface="Times New Roman" pitchFamily="18" charset="0"/>
              <a:cs typeface="Times New Roman" pitchFamily="18" charset="0"/>
            </a:endParaRPr>
          </a:p>
          <a:p>
            <a:endParaRPr lang="en-GB" sz="1800" dirty="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p:txBody>
      </p:sp>
      <p:pic>
        <p:nvPicPr>
          <p:cNvPr id="4" name="Picture 3" descr="مشاهدة الصورة بالحجم الكامل">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304800" y="304800"/>
            <a:ext cx="1371600" cy="1006475"/>
          </a:xfrm>
          <a:prstGeom prst="rect">
            <a:avLst/>
          </a:prstGeom>
          <a:noFill/>
          <a:ln>
            <a:noFill/>
          </a:ln>
        </p:spPr>
      </p:pic>
    </p:spTree>
    <p:extLst>
      <p:ext uri="{BB962C8B-B14F-4D97-AF65-F5344CB8AC3E}">
        <p14:creationId xmlns:p14="http://schemas.microsoft.com/office/powerpoint/2010/main" val="3489521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lnSpcReduction="10000"/>
          </a:bodyPr>
          <a:lstStyle/>
          <a:p>
            <a:pPr marL="0" indent="0" algn="ctr">
              <a:spcBef>
                <a:spcPts val="0"/>
              </a:spcBef>
              <a:buNone/>
            </a:pPr>
            <a:r>
              <a:rPr lang="ar-EG" sz="3200" b="1" dirty="0">
                <a:solidFill>
                  <a:srgbClr val="FFFF00"/>
                </a:solidFill>
                <a:latin typeface="Calibri" panose="020F0502020204030204"/>
                <a:ea typeface="+mj-ea"/>
              </a:rPr>
              <a:t>المحاضرة الرابعة </a:t>
            </a:r>
            <a:endParaRPr lang="en-GB" sz="3200" b="1" dirty="0">
              <a:solidFill>
                <a:srgbClr val="FFFF00"/>
              </a:solidFill>
              <a:latin typeface="Calibri" panose="020F0502020204030204"/>
              <a:ea typeface="+mj-ea"/>
            </a:endParaRPr>
          </a:p>
          <a:p>
            <a:pPr marL="0" indent="0" algn="ctr">
              <a:spcBef>
                <a:spcPts val="0"/>
              </a:spcBef>
              <a:buNone/>
            </a:pPr>
            <a:r>
              <a:rPr lang="ar-EG" sz="3200" b="1" dirty="0">
                <a:solidFill>
                  <a:srgbClr val="C00000"/>
                </a:solidFill>
                <a:latin typeface="Calibri" panose="020F0502020204030204"/>
                <a:ea typeface="+mj-ea"/>
              </a:rPr>
              <a:t>الكتاب من ص 85-91</a:t>
            </a:r>
            <a:endParaRPr lang="en-GB" sz="3200" b="1" dirty="0">
              <a:solidFill>
                <a:srgbClr val="C00000"/>
              </a:solidFill>
              <a:latin typeface="Calibri" panose="020F0502020204030204"/>
              <a:ea typeface="+mj-ea"/>
            </a:endParaRPr>
          </a:p>
          <a:p>
            <a:pPr marL="0" indent="0" algn="ctr">
              <a:spcBef>
                <a:spcPts val="0"/>
              </a:spcBef>
              <a:buNone/>
            </a:pPr>
            <a:r>
              <a:rPr lang="ar-EG" sz="3200" b="1" dirty="0">
                <a:solidFill>
                  <a:srgbClr val="C00000"/>
                </a:solidFill>
                <a:latin typeface="Calibri" panose="020F0502020204030204"/>
                <a:ea typeface="+mj-ea"/>
              </a:rPr>
              <a:t> </a:t>
            </a:r>
            <a:r>
              <a:rPr lang="ar-EG" sz="3200" b="1" dirty="0">
                <a:solidFill>
                  <a:srgbClr val="5B9BD5">
                    <a:lumMod val="50000"/>
                  </a:srgbClr>
                </a:solidFill>
                <a:latin typeface="Calibri" panose="020F0502020204030204"/>
                <a:ea typeface="+mj-ea"/>
              </a:rPr>
              <a:t> </a:t>
            </a:r>
            <a:r>
              <a:rPr lang="en-US" sz="2700" b="1" dirty="0">
                <a:ln w="6350">
                  <a:noFill/>
                </a:ln>
                <a:solidFill>
                  <a:srgbClr val="FFFF00"/>
                </a:solidFill>
                <a:effectLst>
                  <a:outerShdw blurRad="114300" dist="101600" dir="2700000" algn="tl" rotWithShape="0">
                    <a:srgbClr val="000000">
                      <a:alpha val="40000"/>
                    </a:srgbClr>
                  </a:outerShdw>
                </a:effectLst>
                <a:latin typeface="Lucida Sans"/>
                <a:ea typeface="+mj-ea"/>
                <a:cs typeface="+mj-cs"/>
              </a:rPr>
              <a:t>LESSON10</a:t>
            </a:r>
            <a:r>
              <a:rPr lang="ar-EG" sz="2700" b="1" dirty="0">
                <a:ln w="6350">
                  <a:noFill/>
                </a:ln>
                <a:solidFill>
                  <a:srgbClr val="FFFF00"/>
                </a:solidFill>
                <a:effectLst>
                  <a:outerShdw blurRad="114300" dist="101600" dir="2700000" algn="tl" rotWithShape="0">
                    <a:srgbClr val="000000">
                      <a:alpha val="40000"/>
                    </a:srgbClr>
                  </a:outerShdw>
                </a:effectLst>
                <a:latin typeface="Lucida Sans"/>
                <a:ea typeface="+mj-ea"/>
              </a:rPr>
              <a:t>: </a:t>
            </a:r>
            <a:r>
              <a:rPr lang="en-US" sz="2700" b="1" dirty="0">
                <a:ln w="6350">
                  <a:noFill/>
                </a:ln>
                <a:solidFill>
                  <a:srgbClr val="FFFF00"/>
                </a:solidFill>
                <a:effectLst>
                  <a:outerShdw blurRad="114300" dist="101600" dir="2700000" algn="tl" rotWithShape="0">
                    <a:srgbClr val="000000">
                      <a:alpha val="40000"/>
                    </a:srgbClr>
                  </a:outerShdw>
                </a:effectLst>
                <a:latin typeface="Lucida Sans"/>
                <a:ea typeface="+mj-ea"/>
                <a:cs typeface="+mj-cs"/>
              </a:rPr>
              <a:t>drawing conclusions </a:t>
            </a:r>
          </a:p>
          <a:p>
            <a:pPr marL="0" indent="0" algn="just">
              <a:spcBef>
                <a:spcPts val="0"/>
              </a:spcBef>
              <a:buNone/>
            </a:pPr>
            <a:r>
              <a:rPr lang="en-US" sz="2000" dirty="0">
                <a:solidFill>
                  <a:srgbClr val="002060"/>
                </a:solidFill>
                <a:latin typeface="Times New Roman" panose="02020603050405020304" pitchFamily="18" charset="0"/>
                <a:cs typeface="Times New Roman" panose="02020603050405020304" pitchFamily="18" charset="0"/>
              </a:rPr>
              <a:t>In this lesson, you’ll discover that you use clues from the text, plus any inferences you’ve made, to draw a conclusion about what’s true and what isn’t.</a:t>
            </a:r>
          </a:p>
          <a:p>
            <a:pPr marL="0" algn="just">
              <a:spcBef>
                <a:spcPts val="0"/>
              </a:spcBef>
            </a:pPr>
            <a:r>
              <a:rPr lang="en-US" sz="20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Drawing a conclusion is kind of like solving a mystery. You put together clues, or facts, from the text and all the inferences you made as you read it. Then you decide what’s true. But be careful: Sometimes readers “jump to conclusions,” or make decisions, before they have all the facts. Example</a:t>
            </a:r>
          </a:p>
          <a:p>
            <a:pPr marL="0" indent="0" algn="just">
              <a:spcBef>
                <a:spcPts val="0"/>
              </a:spcBef>
              <a:buNone/>
            </a:pPr>
            <a:r>
              <a:rPr lang="en-US" sz="21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Bo heard a classmate say she’s going to Rome on summer vacation.</a:t>
            </a:r>
          </a:p>
          <a:p>
            <a:pPr marL="0" indent="0" algn="just">
              <a:spcBef>
                <a:spcPts val="0"/>
              </a:spcBef>
              <a:buNone/>
            </a:pPr>
            <a:r>
              <a:rPr lang="en-US" sz="21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 knows there’s a famous city named Rome in Italy. So Bo sighs and</a:t>
            </a:r>
          </a:p>
          <a:p>
            <a:pPr marL="0" indent="0" algn="just">
              <a:spcBef>
                <a:spcPts val="0"/>
              </a:spcBef>
              <a:buNone/>
            </a:pPr>
            <a:r>
              <a:rPr lang="en-US" sz="21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says to a friend, “Dad says the price of gas is so high that we can’t go</a:t>
            </a:r>
          </a:p>
          <a:p>
            <a:pPr marL="0" indent="0" algn="just">
              <a:spcBef>
                <a:spcPts val="0"/>
              </a:spcBef>
              <a:buNone/>
            </a:pPr>
            <a:r>
              <a:rPr lang="en-US" sz="21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away this summer. I wish I were going someplace really interesting</a:t>
            </a:r>
          </a:p>
          <a:p>
            <a:pPr marL="0" indent="0" algn="just">
              <a:spcBef>
                <a:spcPts val="0"/>
              </a:spcBef>
              <a:buNone/>
            </a:pPr>
            <a:r>
              <a:rPr lang="en-US" sz="21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 like Italy!”</a:t>
            </a:r>
            <a:endParaRPr lang="ar-EG" sz="21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lvl="0" algn="just">
              <a:buClr>
                <a:prstClr val="white">
                  <a:shade val="95000"/>
                </a:prstClr>
              </a:buClr>
              <a:buFont typeface="Wingdings" pitchFamily="2" charset="2"/>
              <a:buChar char="q"/>
            </a:pPr>
            <a:r>
              <a:rPr lang="en-US" sz="2000" dirty="0">
                <a:solidFill>
                  <a:srgbClr val="002060"/>
                </a:solidFill>
              </a:rPr>
              <a:t>Did Bo have enough information to draw that conclusion? No, he could infer that she meant Italy, but his inference was wrong. He jumped to that conclusion before he had all the facts. Imagine his surprise when he later finds out the girl always spends summers in Rome, Ohio!</a:t>
            </a:r>
          </a:p>
          <a:p>
            <a:pPr marL="0" indent="0" algn="just">
              <a:spcBef>
                <a:spcPts val="0"/>
              </a:spcBef>
              <a:buNone/>
            </a:pPr>
            <a:endParaRPr lang="en-US" sz="21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7164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080760"/>
          </a:xfrm>
        </p:spPr>
        <p:txBody>
          <a:bodyPr>
            <a:normAutofit fontScale="92500" lnSpcReduction="20000"/>
          </a:bodyPr>
          <a:lstStyle/>
          <a:p>
            <a:pPr algn="just">
              <a:buFont typeface="Wingdings" pitchFamily="2" charset="2"/>
              <a:buChar char="q"/>
            </a:pPr>
            <a:r>
              <a:rPr lang="en-US" sz="2000" dirty="0">
                <a:solidFill>
                  <a:srgbClr val="002060"/>
                </a:solidFill>
              </a:rPr>
              <a:t>Now, imagine you’re the person in this story. What inferences can you make? What conclusion can you draw when you have all the facts? Example</a:t>
            </a:r>
          </a:p>
          <a:p>
            <a:pPr marL="137160" indent="0" algn="just">
              <a:buNone/>
            </a:pPr>
            <a:r>
              <a:rPr lang="en-US" sz="1800" dirty="0">
                <a:solidFill>
                  <a:srgbClr val="002060"/>
                </a:solidFill>
              </a:rPr>
              <a:t>I couldn’t believe it! I was set to go home and reached for my new jacket. But it was gone! I hunted for it everywhere around my locker. Suddenly I saw this kid walking out of school wearing a jacket just like mine! “Hey!” I yelled, “Wait up!”</a:t>
            </a:r>
          </a:p>
          <a:p>
            <a:pPr algn="just">
              <a:buFont typeface="Wingdings" pitchFamily="2" charset="2"/>
              <a:buChar char="q"/>
            </a:pPr>
            <a:r>
              <a:rPr lang="en-US" sz="2000" dirty="0">
                <a:solidFill>
                  <a:srgbClr val="002060"/>
                </a:solidFill>
              </a:rPr>
              <a:t>Could you infer that the other kid took your missing jacket? Yes, but you be wrong and would be jumping to a conclusion. You need to ask questions and maybe examine the jacket. You do, and discover it looks like yours, but it’s not. But you can conclude that the other kid has really good fashion sense, like you</a:t>
            </a:r>
            <a:endParaRPr lang="ar-EG" sz="2000" dirty="0">
              <a:solidFill>
                <a:srgbClr val="002060"/>
              </a:solidFill>
            </a:endParaRPr>
          </a:p>
          <a:p>
            <a:pPr marL="0" lvl="0" indent="0">
              <a:spcBef>
                <a:spcPts val="0"/>
              </a:spcBef>
              <a:buClr>
                <a:prstClr val="white">
                  <a:shade val="95000"/>
                </a:prstClr>
              </a:buClr>
              <a:buNone/>
            </a:pPr>
            <a:r>
              <a:rPr lang="en-US" sz="2000" dirty="0">
                <a:solidFill>
                  <a:srgbClr val="002060"/>
                </a:solidFill>
                <a:latin typeface="Times New Roman" panose="02020603050405020304" pitchFamily="18" charset="0"/>
                <a:cs typeface="Times New Roman" panose="02020603050405020304" pitchFamily="18" charset="0"/>
              </a:rPr>
              <a:t>Practice (1):</a:t>
            </a:r>
            <a:r>
              <a:rPr lang="en-GB" sz="2000" dirty="0">
                <a:solidFill>
                  <a:srgbClr val="002060"/>
                </a:solidFill>
                <a:latin typeface="Times New Roman" panose="02020603050405020304" pitchFamily="18" charset="0"/>
                <a:cs typeface="Times New Roman" panose="02020603050405020304" pitchFamily="18" charset="0"/>
              </a:rPr>
              <a:t> </a:t>
            </a:r>
            <a:r>
              <a:rPr lang="en-GB" sz="2600" b="1" dirty="0">
                <a:solidFill>
                  <a:srgbClr val="C00000"/>
                </a:solidFill>
                <a:latin typeface="Times New Roman" panose="02020603050405020304" pitchFamily="18" charset="0"/>
                <a:cs typeface="Times New Roman" panose="02020603050405020304" pitchFamily="18" charset="0"/>
              </a:rPr>
              <a:t>Check  book page 86</a:t>
            </a:r>
            <a:endParaRPr lang="en-US" sz="2600" b="1" dirty="0">
              <a:solidFill>
                <a:srgbClr val="C00000"/>
              </a:solidFill>
              <a:latin typeface="Times New Roman" panose="02020603050405020304" pitchFamily="18" charset="0"/>
              <a:cs typeface="Times New Roman" panose="02020603050405020304" pitchFamily="18" charset="0"/>
            </a:endParaRPr>
          </a:p>
          <a:p>
            <a:pPr marL="0" lvl="0" indent="0">
              <a:spcBef>
                <a:spcPts val="0"/>
              </a:spcBef>
              <a:buClr>
                <a:prstClr val="white">
                  <a:shade val="95000"/>
                </a:prstClr>
              </a:buClr>
              <a:buNone/>
            </a:pPr>
            <a:r>
              <a:rPr lang="en-US" sz="2000" dirty="0">
                <a:solidFill>
                  <a:srgbClr val="002060"/>
                </a:solidFill>
                <a:latin typeface="Times New Roman" panose="02020603050405020304" pitchFamily="18" charset="0"/>
                <a:cs typeface="Times New Roman" panose="02020603050405020304" pitchFamily="18" charset="0"/>
              </a:rPr>
              <a:t>Read the selection, and then answer the questions that follow. </a:t>
            </a:r>
          </a:p>
          <a:p>
            <a:pPr marL="0" lvl="0" indent="0">
              <a:spcBef>
                <a:spcPts val="0"/>
              </a:spcBef>
              <a:buClr>
                <a:prstClr val="white">
                  <a:shade val="95000"/>
                </a:prstClr>
              </a:buClr>
              <a:buNone/>
            </a:pPr>
            <a:r>
              <a:rPr lang="en-US" sz="2000" dirty="0">
                <a:solidFill>
                  <a:srgbClr val="002060"/>
                </a:solidFill>
                <a:latin typeface="Times New Roman" panose="02020603050405020304" pitchFamily="18" charset="0"/>
                <a:cs typeface="Times New Roman" panose="02020603050405020304" pitchFamily="18" charset="0"/>
              </a:rPr>
              <a:t>1.You can draw a conclusion that Marco is younger than the narrator because</a:t>
            </a:r>
          </a:p>
          <a:p>
            <a:pPr marL="0" lvl="0" indent="0">
              <a:spcBef>
                <a:spcPts val="0"/>
              </a:spcBef>
              <a:buClr>
                <a:prstClr val="white">
                  <a:shade val="95000"/>
                </a:prstClr>
              </a:buClr>
              <a:buNone/>
            </a:pPr>
            <a:r>
              <a:rPr lang="en-US" sz="2000" dirty="0">
                <a:solidFill>
                  <a:srgbClr val="002060"/>
                </a:solidFill>
                <a:latin typeface="Times New Roman" panose="02020603050405020304" pitchFamily="18" charset="0"/>
                <a:cs typeface="Times New Roman" panose="02020603050405020304" pitchFamily="18" charset="0"/>
              </a:rPr>
              <a:t>a. he wants to make the napkins look elegant.</a:t>
            </a:r>
          </a:p>
          <a:p>
            <a:pPr marL="0" lvl="0" indent="0">
              <a:spcBef>
                <a:spcPts val="0"/>
              </a:spcBef>
              <a:buClr>
                <a:prstClr val="white">
                  <a:shade val="95000"/>
                </a:prstClr>
              </a:buClr>
              <a:buNone/>
            </a:pPr>
            <a:r>
              <a:rPr lang="en-US" sz="2000" dirty="0">
                <a:solidFill>
                  <a:srgbClr val="002060"/>
                </a:solidFill>
                <a:latin typeface="Times New Roman" panose="02020603050405020304" pitchFamily="18" charset="0"/>
                <a:cs typeface="Times New Roman" panose="02020603050405020304" pitchFamily="18" charset="0"/>
              </a:rPr>
              <a:t>b. the narrator and he come home from school together.</a:t>
            </a:r>
          </a:p>
          <a:p>
            <a:pPr marL="0" lvl="0" indent="0">
              <a:spcBef>
                <a:spcPts val="0"/>
              </a:spcBef>
              <a:buClr>
                <a:prstClr val="white">
                  <a:shade val="95000"/>
                </a:prstClr>
              </a:buClr>
              <a:buNone/>
            </a:pPr>
            <a:r>
              <a:rPr lang="en-US" sz="2000" u="sng" dirty="0">
                <a:solidFill>
                  <a:srgbClr val="FF0000"/>
                </a:solidFill>
                <a:latin typeface="Times New Roman" panose="02020603050405020304" pitchFamily="18" charset="0"/>
                <a:cs typeface="Times New Roman" panose="02020603050405020304" pitchFamily="18" charset="0"/>
              </a:rPr>
              <a:t>c. the narrator teaches him how to set a table and explains what origami is.</a:t>
            </a:r>
          </a:p>
          <a:p>
            <a:pPr marL="0" lvl="0" indent="0">
              <a:spcBef>
                <a:spcPts val="0"/>
              </a:spcBef>
              <a:buClr>
                <a:prstClr val="white">
                  <a:shade val="95000"/>
                </a:prstClr>
              </a:buClr>
              <a:buNone/>
            </a:pPr>
            <a:r>
              <a:rPr lang="en-US" sz="2000" dirty="0">
                <a:solidFill>
                  <a:srgbClr val="002060"/>
                </a:solidFill>
                <a:latin typeface="Times New Roman" panose="02020603050405020304" pitchFamily="18" charset="0"/>
                <a:cs typeface="Times New Roman" panose="02020603050405020304" pitchFamily="18" charset="0"/>
              </a:rPr>
              <a:t>d. he opens the drawer to get out the napkins.</a:t>
            </a:r>
          </a:p>
          <a:p>
            <a:pPr marL="0" lvl="0" indent="0">
              <a:spcBef>
                <a:spcPts val="0"/>
              </a:spcBef>
              <a:buClr>
                <a:prstClr val="white">
                  <a:shade val="95000"/>
                </a:prstClr>
              </a:buClr>
              <a:buNone/>
            </a:pPr>
            <a:r>
              <a:rPr lang="en-US" sz="2000" dirty="0">
                <a:solidFill>
                  <a:srgbClr val="002060"/>
                </a:solidFill>
                <a:latin typeface="Times New Roman" panose="02020603050405020304" pitchFamily="18" charset="0"/>
                <a:cs typeface="Times New Roman" panose="02020603050405020304" pitchFamily="18" charset="0"/>
              </a:rPr>
              <a:t> 2.Why might you conclude that Grandma lives in France?</a:t>
            </a:r>
          </a:p>
          <a:p>
            <a:pPr marL="0" lvl="0" indent="0">
              <a:spcBef>
                <a:spcPts val="0"/>
              </a:spcBef>
              <a:buClr>
                <a:prstClr val="white">
                  <a:shade val="95000"/>
                </a:prstClr>
              </a:buClr>
              <a:buNone/>
            </a:pPr>
            <a:r>
              <a:rPr lang="en-US" sz="2000" dirty="0">
                <a:solidFill>
                  <a:srgbClr val="002060"/>
                </a:solidFill>
                <a:latin typeface="Times New Roman" panose="02020603050405020304" pitchFamily="18" charset="0"/>
                <a:cs typeface="Times New Roman" panose="02020603050405020304" pitchFamily="18" charset="0"/>
              </a:rPr>
              <a:t>a. She came in a taxi.</a:t>
            </a:r>
          </a:p>
          <a:p>
            <a:pPr marL="0" lvl="0" indent="0">
              <a:spcBef>
                <a:spcPts val="0"/>
              </a:spcBef>
              <a:buClr>
                <a:prstClr val="white">
                  <a:shade val="95000"/>
                </a:prstClr>
              </a:buClr>
              <a:buNone/>
            </a:pPr>
            <a:r>
              <a:rPr lang="en-US" sz="2000" u="sng" dirty="0">
                <a:solidFill>
                  <a:srgbClr val="FF0000"/>
                </a:solidFill>
                <a:latin typeface="Times New Roman" panose="02020603050405020304" pitchFamily="18" charset="0"/>
                <a:cs typeface="Times New Roman" panose="02020603050405020304" pitchFamily="18" charset="0"/>
              </a:rPr>
              <a:t>b. She had a bag labeled PARIS.</a:t>
            </a:r>
          </a:p>
          <a:p>
            <a:pPr marL="0" lvl="0" indent="0">
              <a:spcBef>
                <a:spcPts val="0"/>
              </a:spcBef>
              <a:buClr>
                <a:prstClr val="white">
                  <a:shade val="95000"/>
                </a:prstClr>
              </a:buClr>
              <a:buNone/>
            </a:pPr>
            <a:r>
              <a:rPr lang="en-US" sz="2000" dirty="0">
                <a:solidFill>
                  <a:srgbClr val="002060"/>
                </a:solidFill>
                <a:latin typeface="Times New Roman" panose="02020603050405020304" pitchFamily="18" charset="0"/>
                <a:cs typeface="Times New Roman" panose="02020603050405020304" pitchFamily="18" charset="0"/>
              </a:rPr>
              <a:t>c. She had not visited in six years.</a:t>
            </a:r>
          </a:p>
          <a:p>
            <a:pPr marL="0" lvl="0" indent="0">
              <a:spcBef>
                <a:spcPts val="0"/>
              </a:spcBef>
              <a:buClr>
                <a:prstClr val="white">
                  <a:shade val="95000"/>
                </a:prstClr>
              </a:buClr>
              <a:buNone/>
            </a:pPr>
            <a:r>
              <a:rPr lang="en-US" sz="2000" dirty="0">
                <a:solidFill>
                  <a:srgbClr val="002060"/>
                </a:solidFill>
                <a:latin typeface="Times New Roman" panose="02020603050405020304" pitchFamily="18" charset="0"/>
                <a:cs typeface="Times New Roman" panose="02020603050405020304" pitchFamily="18" charset="0"/>
              </a:rPr>
              <a:t>d. She liked to hug people.</a:t>
            </a:r>
          </a:p>
          <a:p>
            <a:pPr marL="137160" indent="0" algn="just">
              <a:buNone/>
            </a:pPr>
            <a:endParaRPr lang="ar-EG" sz="2000" dirty="0">
              <a:solidFill>
                <a:srgbClr val="002060"/>
              </a:solidFill>
            </a:endParaRPr>
          </a:p>
          <a:p>
            <a:pPr marL="137160" indent="0" algn="just">
              <a:buNone/>
            </a:pPr>
            <a:endParaRPr lang="en-US" sz="2000" dirty="0">
              <a:solidFill>
                <a:srgbClr val="002060"/>
              </a:solidFill>
            </a:endParaRPr>
          </a:p>
        </p:txBody>
      </p:sp>
    </p:spTree>
    <p:extLst>
      <p:ext uri="{BB962C8B-B14F-4D97-AF65-F5344CB8AC3E}">
        <p14:creationId xmlns:p14="http://schemas.microsoft.com/office/powerpoint/2010/main" val="1972209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629400"/>
          </a:xfrm>
        </p:spPr>
        <p:txBody>
          <a:bodyPr>
            <a:normAutofit/>
          </a:bodyPr>
          <a:lstStyle/>
          <a:p>
            <a:pPr marL="137160" indent="0">
              <a:buNone/>
            </a:pPr>
            <a:r>
              <a:rPr lang="en-US" sz="2000" dirty="0">
                <a:solidFill>
                  <a:srgbClr val="002060"/>
                </a:solidFill>
                <a:latin typeface="Times New Roman" panose="02020603050405020304" pitchFamily="18" charset="0"/>
                <a:cs typeface="Times New Roman" panose="02020603050405020304" pitchFamily="18" charset="0"/>
              </a:rPr>
              <a:t>3.What conclusion can you draw about an everyday meal at Marco’s house?</a:t>
            </a:r>
          </a:p>
          <a:p>
            <a:pPr marL="137160" indent="0">
              <a:buNone/>
            </a:pPr>
            <a:r>
              <a:rPr lang="en-US" sz="2000" dirty="0">
                <a:solidFill>
                  <a:srgbClr val="002060"/>
                </a:solidFill>
                <a:latin typeface="Times New Roman" panose="02020603050405020304" pitchFamily="18" charset="0"/>
                <a:cs typeface="Times New Roman" panose="02020603050405020304" pitchFamily="18" charset="0"/>
              </a:rPr>
              <a:t>a. His dad never cooks.</a:t>
            </a:r>
          </a:p>
          <a:p>
            <a:pPr marL="137160" indent="0">
              <a:buNone/>
            </a:pPr>
            <a:r>
              <a:rPr lang="en-US" sz="2000" dirty="0">
                <a:solidFill>
                  <a:srgbClr val="002060"/>
                </a:solidFill>
                <a:latin typeface="Times New Roman" panose="02020603050405020304" pitchFamily="18" charset="0"/>
                <a:cs typeface="Times New Roman" panose="02020603050405020304" pitchFamily="18" charset="0"/>
              </a:rPr>
              <a:t>b. The family never has time to eat together.</a:t>
            </a:r>
          </a:p>
          <a:p>
            <a:pPr marL="137160" indent="0">
              <a:buNone/>
            </a:pPr>
            <a:r>
              <a:rPr lang="en-US" sz="2000" dirty="0">
                <a:solidFill>
                  <a:srgbClr val="002060"/>
                </a:solidFill>
                <a:latin typeface="Times New Roman" panose="02020603050405020304" pitchFamily="18" charset="0"/>
                <a:cs typeface="Times New Roman" panose="02020603050405020304" pitchFamily="18" charset="0"/>
              </a:rPr>
              <a:t>c. His mother is not a very good cook.</a:t>
            </a:r>
          </a:p>
          <a:p>
            <a:pPr marL="137160" indent="0">
              <a:buNone/>
            </a:pPr>
            <a:r>
              <a:rPr lang="en-US" sz="2000" u="sng" dirty="0">
                <a:solidFill>
                  <a:srgbClr val="FF0000"/>
                </a:solidFill>
                <a:latin typeface="Times New Roman" panose="02020603050405020304" pitchFamily="18" charset="0"/>
                <a:cs typeface="Times New Roman" panose="02020603050405020304" pitchFamily="18" charset="0"/>
              </a:rPr>
              <a:t>d. The family uses paper napkins.</a:t>
            </a:r>
          </a:p>
          <a:p>
            <a:pPr marL="137160" indent="0">
              <a:buNone/>
            </a:pPr>
            <a:r>
              <a:rPr lang="en-US" sz="2000" dirty="0">
                <a:solidFill>
                  <a:srgbClr val="002060"/>
                </a:solidFill>
                <a:latin typeface="Times New Roman" panose="02020603050405020304" pitchFamily="18" charset="0"/>
                <a:cs typeface="Times New Roman" panose="02020603050405020304" pitchFamily="18" charset="0"/>
              </a:rPr>
              <a:t>4.From the story, what can you conclude about the narrator and Marco?</a:t>
            </a:r>
          </a:p>
          <a:p>
            <a:pPr marL="137160" indent="0">
              <a:buNone/>
            </a:pPr>
            <a:r>
              <a:rPr lang="en-US" sz="2000" u="sng" dirty="0">
                <a:solidFill>
                  <a:srgbClr val="FF0000"/>
                </a:solidFill>
                <a:latin typeface="Times New Roman" panose="02020603050405020304" pitchFamily="18" charset="0"/>
                <a:cs typeface="Times New Roman" panose="02020603050405020304" pitchFamily="18" charset="0"/>
              </a:rPr>
              <a:t>a. They usually don’t keep their rooms clean!</a:t>
            </a:r>
          </a:p>
          <a:p>
            <a:pPr marL="137160" indent="0">
              <a:buNone/>
            </a:pPr>
            <a:r>
              <a:rPr lang="en-US" sz="2000" dirty="0">
                <a:solidFill>
                  <a:srgbClr val="002060"/>
                </a:solidFill>
                <a:latin typeface="Times New Roman" panose="02020603050405020304" pitchFamily="18" charset="0"/>
                <a:cs typeface="Times New Roman" panose="02020603050405020304" pitchFamily="18" charset="0"/>
              </a:rPr>
              <a:t>b. They very seldom go to bed on time!</a:t>
            </a:r>
          </a:p>
          <a:p>
            <a:pPr marL="137160" indent="0">
              <a:buNone/>
            </a:pPr>
            <a:r>
              <a:rPr lang="en-US" sz="2000" dirty="0">
                <a:solidFill>
                  <a:srgbClr val="002060"/>
                </a:solidFill>
                <a:latin typeface="Times New Roman" panose="02020603050405020304" pitchFamily="18" charset="0"/>
                <a:cs typeface="Times New Roman" panose="02020603050405020304" pitchFamily="18" charset="0"/>
              </a:rPr>
              <a:t>c. Spaghetti is their favorite food.</a:t>
            </a:r>
          </a:p>
          <a:p>
            <a:pPr marL="137160" indent="0">
              <a:buNone/>
            </a:pPr>
            <a:r>
              <a:rPr lang="en-US" sz="2000" dirty="0">
                <a:solidFill>
                  <a:srgbClr val="002060"/>
                </a:solidFill>
                <a:latin typeface="Times New Roman" panose="02020603050405020304" pitchFamily="18" charset="0"/>
                <a:cs typeface="Times New Roman" panose="02020603050405020304" pitchFamily="18" charset="0"/>
              </a:rPr>
              <a:t>d. They were named after their father’s grandparents.</a:t>
            </a:r>
          </a:p>
          <a:p>
            <a:pPr marL="0" lvl="0" indent="0" algn="ctr">
              <a:spcBef>
                <a:spcPts val="0"/>
              </a:spcBef>
              <a:buClr>
                <a:prstClr val="white">
                  <a:shade val="95000"/>
                </a:prstClr>
              </a:buClr>
              <a:buNone/>
            </a:pPr>
            <a:r>
              <a:rPr lang="en-US" sz="2400" b="1" dirty="0">
                <a:solidFill>
                  <a:srgbClr val="C00000"/>
                </a:solidFill>
                <a:latin typeface="Times New Roman" panose="02020603050405020304" pitchFamily="18" charset="0"/>
                <a:cs typeface="Times New Roman" panose="02020603050405020304" pitchFamily="18" charset="0"/>
              </a:rPr>
              <a:t>For more exercises (Check book Page)</a:t>
            </a:r>
            <a:r>
              <a:rPr lang="ar-EG" sz="3200" b="1" dirty="0">
                <a:solidFill>
                  <a:srgbClr val="C00000"/>
                </a:solidFill>
                <a:latin typeface="Calibri" panose="020F0502020204030204"/>
              </a:rPr>
              <a:t>الكتاب من ص 85-91</a:t>
            </a:r>
            <a:endParaRPr lang="en-GB" sz="3200" b="1" dirty="0">
              <a:solidFill>
                <a:srgbClr val="C00000"/>
              </a:solidFill>
              <a:latin typeface="Calibri" panose="020F0502020204030204"/>
            </a:endParaRPr>
          </a:p>
          <a:p>
            <a:pPr marL="137160" lvl="0" indent="0">
              <a:buClr>
                <a:prstClr val="white">
                  <a:shade val="95000"/>
                </a:prstClr>
              </a:buClr>
              <a:buNone/>
            </a:pPr>
            <a:endParaRPr lang="en-US" sz="1800" dirty="0">
              <a:solidFill>
                <a:srgbClr val="002060"/>
              </a:solidFill>
            </a:endParaRPr>
          </a:p>
        </p:txBody>
      </p:sp>
    </p:spTree>
    <p:extLst>
      <p:ext uri="{BB962C8B-B14F-4D97-AF65-F5344CB8AC3E}">
        <p14:creationId xmlns:p14="http://schemas.microsoft.com/office/powerpoint/2010/main" val="2869202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400800"/>
          </a:xfrm>
        </p:spPr>
        <p:txBody>
          <a:bodyPr>
            <a:normAutofit/>
          </a:bodyPr>
          <a:lstStyle/>
          <a:p>
            <a:pPr marL="137160" indent="0" algn="ctr">
              <a:buNone/>
            </a:pPr>
            <a:r>
              <a:rPr lang="en-US" sz="2400" b="1" dirty="0">
                <a:solidFill>
                  <a:srgbClr val="FFFF00"/>
                </a:solidFill>
                <a:latin typeface="Times New Roman" panose="02020603050405020304" pitchFamily="18" charset="0"/>
                <a:cs typeface="Times New Roman" panose="02020603050405020304" pitchFamily="18" charset="0"/>
              </a:rPr>
              <a:t> </a:t>
            </a:r>
            <a:r>
              <a:rPr lang="ar-EG" sz="2400" b="1" dirty="0">
                <a:solidFill>
                  <a:srgbClr val="FFFF00"/>
                </a:solidFill>
                <a:latin typeface="Times New Roman" panose="02020603050405020304" pitchFamily="18" charset="0"/>
                <a:cs typeface="Times New Roman" panose="02020603050405020304" pitchFamily="18" charset="0"/>
              </a:rPr>
              <a:t> </a:t>
            </a:r>
            <a:r>
              <a:rPr lang="ar-EG" b="1" dirty="0">
                <a:solidFill>
                  <a:srgbClr val="FFFF00"/>
                </a:solidFill>
                <a:latin typeface="Times New Roman" panose="02020603050405020304" pitchFamily="18" charset="0"/>
                <a:cs typeface="Times New Roman" panose="02020603050405020304" pitchFamily="18" charset="0"/>
              </a:rPr>
              <a:t>المحاضرة الحامسة</a:t>
            </a:r>
            <a:br>
              <a:rPr lang="en-US" b="1" dirty="0">
                <a:solidFill>
                  <a:srgbClr val="002060"/>
                </a:solidFill>
                <a:latin typeface="Times New Roman" panose="02020603050405020304" pitchFamily="18" charset="0"/>
                <a:cs typeface="Times New Roman" panose="02020603050405020304" pitchFamily="18" charset="0"/>
              </a:rPr>
            </a:br>
            <a:r>
              <a:rPr lang="en-US" b="1" dirty="0">
                <a:solidFill>
                  <a:srgbClr val="FFFF00"/>
                </a:solidFill>
                <a:latin typeface="Times New Roman" panose="02020603050405020304" pitchFamily="18" charset="0"/>
                <a:cs typeface="Times New Roman" panose="02020603050405020304" pitchFamily="18" charset="0"/>
              </a:rPr>
              <a:t>LESSON 11Summarizing</a:t>
            </a:r>
            <a:r>
              <a:rPr lang="en-US" b="1" dirty="0">
                <a:solidFill>
                  <a:srgbClr val="002060"/>
                </a:solidFill>
                <a:latin typeface="Times New Roman" panose="02020603050405020304" pitchFamily="18" charset="0"/>
                <a:cs typeface="Times New Roman" panose="02020603050405020304" pitchFamily="18" charset="0"/>
              </a:rPr>
              <a:t> </a:t>
            </a:r>
            <a:r>
              <a:rPr lang="en-US" sz="2400" b="1" dirty="0">
                <a:solidFill>
                  <a:srgbClr val="C00000"/>
                </a:solidFill>
                <a:latin typeface="Times New Roman" panose="02020603050405020304" pitchFamily="18" charset="0"/>
                <a:cs typeface="Times New Roman" panose="02020603050405020304" pitchFamily="18" charset="0"/>
              </a:rPr>
              <a:t>(Check book Page 93-99)</a:t>
            </a:r>
          </a:p>
          <a:p>
            <a:pPr>
              <a:buFont typeface="Wingdings" pitchFamily="2" charset="2"/>
              <a:buChar char="q"/>
            </a:pPr>
            <a:r>
              <a:rPr lang="en-US" sz="1800" dirty="0">
                <a:solidFill>
                  <a:srgbClr val="002060"/>
                </a:solidFill>
                <a:latin typeface="Times New Roman" panose="02020603050405020304" pitchFamily="18" charset="0"/>
                <a:cs typeface="Times New Roman" panose="02020603050405020304" pitchFamily="18" charset="0"/>
              </a:rPr>
              <a:t>In this lesson, you’ll discover that you can retell a story in just a few sentences and still hit the most important points!</a:t>
            </a:r>
          </a:p>
          <a:p>
            <a:pPr>
              <a:buFont typeface="Wingdings" pitchFamily="2" charset="2"/>
              <a:buChar char="q"/>
            </a:pPr>
            <a:r>
              <a:rPr lang="en-US" sz="2000" dirty="0">
                <a:solidFill>
                  <a:srgbClr val="002060"/>
                </a:solidFill>
                <a:latin typeface="Times New Roman" panose="02020603050405020304" pitchFamily="18" charset="0"/>
                <a:cs typeface="Times New Roman" panose="02020603050405020304" pitchFamily="18" charset="0"/>
              </a:rPr>
              <a:t>A SUMMARY is a short retelling of a story or an event. You summarize every time you tell friends about your vacation or a movie you saw. You can’t tell everything, so you tell what’s most important: the main idea and a few details. Usually, you can do this in just a few sentences. Here’s an event and summary:</a:t>
            </a:r>
          </a:p>
          <a:p>
            <a:pPr>
              <a:buFont typeface="Wingdings" pitchFamily="2" charset="2"/>
              <a:buChar char="q"/>
            </a:pPr>
            <a:r>
              <a:rPr lang="en-US" sz="2000" dirty="0">
                <a:solidFill>
                  <a:srgbClr val="002060"/>
                </a:solidFill>
                <a:latin typeface="Times New Roman" panose="02020603050405020304" pitchFamily="18" charset="0"/>
                <a:cs typeface="Times New Roman" panose="02020603050405020304" pitchFamily="18" charset="0"/>
              </a:rPr>
              <a:t>What Happened: Sara goes shopping at the mall over the weekend. She runs into an old friend, Chris, who’d moved away last year. They have lunch together and Sara discovers that Chris’s family will be moving back to town next month, so he’ll be going to her school again. Chris says he hopes he’ll be able to get back on the school soccer team since he’s on a winning team where he’s been living. </a:t>
            </a:r>
          </a:p>
          <a:p>
            <a:pPr>
              <a:buFont typeface="Wingdings" pitchFamily="2" charset="2"/>
              <a:buChar char="q"/>
            </a:pPr>
            <a:r>
              <a:rPr lang="en-US" sz="2000" dirty="0">
                <a:solidFill>
                  <a:srgbClr val="002060"/>
                </a:solidFill>
                <a:latin typeface="Times New Roman" panose="02020603050405020304" pitchFamily="18" charset="0"/>
                <a:cs typeface="Times New Roman" panose="02020603050405020304" pitchFamily="18" charset="0"/>
              </a:rPr>
              <a:t>Sara’s Summary: Guess who I ran into at the mall, whose family’s moving back to town? Chris . . . and he thinks he’ll probably be back on our soccer team!</a:t>
            </a:r>
          </a:p>
          <a:p>
            <a:pPr marL="137160" indent="0">
              <a:buNone/>
            </a:pPr>
            <a:endParaRPr lang="en-US" sz="2000" dirty="0">
              <a:solidFill>
                <a:schemeClr val="tx1">
                  <a:lumMod val="95000"/>
                </a:schemeClr>
              </a:solidFill>
            </a:endParaRPr>
          </a:p>
          <a:p>
            <a:pPr marL="137160" indent="0">
              <a:buNone/>
            </a:pPr>
            <a:endParaRPr lang="en-US" sz="2000" dirty="0">
              <a:solidFill>
                <a:schemeClr val="tx1">
                  <a:lumMod val="95000"/>
                </a:schemeClr>
              </a:solidFill>
            </a:endParaRPr>
          </a:p>
        </p:txBody>
      </p:sp>
    </p:spTree>
    <p:extLst>
      <p:ext uri="{BB962C8B-B14F-4D97-AF65-F5344CB8AC3E}">
        <p14:creationId xmlns:p14="http://schemas.microsoft.com/office/powerpoint/2010/main" val="3919961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0"/>
            <a:ext cx="8458200" cy="6324600"/>
          </a:xfrm>
        </p:spPr>
        <p:txBody>
          <a:bodyPr>
            <a:normAutofit/>
          </a:bodyPr>
          <a:lstStyle/>
          <a:p>
            <a:pPr>
              <a:buFont typeface="Wingdings" pitchFamily="2" charset="2"/>
              <a:buChar char="q"/>
            </a:pPr>
            <a:r>
              <a:rPr lang="en-US" sz="2000" dirty="0">
                <a:solidFill>
                  <a:srgbClr val="002060"/>
                </a:solidFill>
                <a:latin typeface="Times New Roman" panose="02020603050405020304" pitchFamily="18" charset="0"/>
                <a:cs typeface="Times New Roman" panose="02020603050405020304" pitchFamily="18" charset="0"/>
              </a:rPr>
              <a:t>You can summarize a story or article; or just a part of it. </a:t>
            </a:r>
            <a:r>
              <a:rPr lang="en-US" sz="2000" u="sng" dirty="0">
                <a:solidFill>
                  <a:srgbClr val="002060"/>
                </a:solidFill>
                <a:latin typeface="Times New Roman" panose="02020603050405020304" pitchFamily="18" charset="0"/>
                <a:cs typeface="Times New Roman" panose="02020603050405020304" pitchFamily="18" charset="0"/>
              </a:rPr>
              <a:t>Text</a:t>
            </a:r>
          </a:p>
          <a:p>
            <a:pPr marL="137160" indent="0" algn="just">
              <a:buNone/>
            </a:pPr>
            <a:r>
              <a:rPr lang="en-US" sz="2000" dirty="0">
                <a:solidFill>
                  <a:srgbClr val="002060"/>
                </a:solidFill>
                <a:latin typeface="Times New Roman" panose="02020603050405020304" pitchFamily="18" charset="0"/>
                <a:cs typeface="Times New Roman" panose="02020603050405020304" pitchFamily="18" charset="0"/>
              </a:rPr>
              <a:t>Archaeologists learn about the past by studying things ancient people left behind. The people can be grouped by the technology they used: Stone Age people used stone tools; Bronze Age people first made metal tools. A painting or carving may show people in carts. That’s technology. Scraps of material are clues to how people used technology to make clothing. And written journals tell how people used technology to make medicines from plants.</a:t>
            </a:r>
          </a:p>
          <a:p>
            <a:pPr algn="just">
              <a:buFont typeface="Wingdings" pitchFamily="2" charset="2"/>
              <a:buChar char="Ø"/>
            </a:pPr>
            <a:r>
              <a:rPr lang="en-US" sz="2000" dirty="0">
                <a:solidFill>
                  <a:srgbClr val="002060"/>
                </a:solidFill>
                <a:latin typeface="Times New Roman" panose="02020603050405020304" pitchFamily="18" charset="0"/>
                <a:cs typeface="Times New Roman" panose="02020603050405020304" pitchFamily="18" charset="0"/>
              </a:rPr>
              <a:t>Summary: Scientists find evidence of how people used technology during their lifetimes. Different technologies were used at different times in history to make tools, clothing, art, vehicles, and medicines.</a:t>
            </a:r>
          </a:p>
          <a:p>
            <a:pPr algn="just">
              <a:buFont typeface="Wingdings" pitchFamily="2" charset="2"/>
              <a:buChar char="q"/>
            </a:pPr>
            <a:r>
              <a:rPr lang="en-US" sz="2000" dirty="0">
                <a:solidFill>
                  <a:srgbClr val="002060"/>
                </a:solidFill>
                <a:latin typeface="Times New Roman" panose="02020603050405020304" pitchFamily="18" charset="0"/>
                <a:cs typeface="Times New Roman" panose="02020603050405020304" pitchFamily="18" charset="0"/>
              </a:rPr>
              <a:t>Posters, book covers, and ads are summaries. They give all the most important information about something in a small space! Sometimes you have to write or give an oral book report, and on many tests, you’re asked to write a short essay about a selection. That’s why it’s important to learn to look for the most important facts and sharpen your summarizing skills!</a:t>
            </a:r>
          </a:p>
        </p:txBody>
      </p:sp>
    </p:spTree>
    <p:extLst>
      <p:ext uri="{BB962C8B-B14F-4D97-AF65-F5344CB8AC3E}">
        <p14:creationId xmlns:p14="http://schemas.microsoft.com/office/powerpoint/2010/main" val="30835991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15400" cy="6629400"/>
          </a:xfrm>
        </p:spPr>
        <p:txBody>
          <a:bodyPr>
            <a:normAutofit/>
          </a:bodyPr>
          <a:lstStyle/>
          <a:p>
            <a:pPr marL="0">
              <a:spcBef>
                <a:spcPts val="0"/>
              </a:spcBef>
            </a:pPr>
            <a:r>
              <a:rPr lang="en-US" sz="1900" b="1" dirty="0">
                <a:solidFill>
                  <a:srgbClr val="002060"/>
                </a:solidFill>
                <a:latin typeface="Times New Roman" panose="02020603050405020304" pitchFamily="18" charset="0"/>
                <a:cs typeface="Times New Roman" panose="02020603050405020304" pitchFamily="18" charset="0"/>
              </a:rPr>
              <a:t>Practice (1):</a:t>
            </a:r>
          </a:p>
          <a:p>
            <a:pPr marL="0" indent="0">
              <a:spcBef>
                <a:spcPts val="0"/>
              </a:spcBef>
              <a:buNone/>
            </a:pPr>
            <a:r>
              <a:rPr lang="en-US" sz="1900" dirty="0">
                <a:solidFill>
                  <a:srgbClr val="002060"/>
                </a:solidFill>
                <a:latin typeface="Times New Roman" panose="02020603050405020304" pitchFamily="18" charset="0"/>
                <a:cs typeface="Times New Roman" panose="02020603050405020304" pitchFamily="18" charset="0"/>
              </a:rPr>
              <a:t>Read the selection, and then answer the questions that follow. (check your book p.94-95)</a:t>
            </a:r>
          </a:p>
          <a:p>
            <a:pPr marL="0" indent="0">
              <a:spcBef>
                <a:spcPts val="0"/>
              </a:spcBef>
              <a:buNone/>
            </a:pPr>
            <a:r>
              <a:rPr lang="en-US" sz="1900" b="1" dirty="0">
                <a:solidFill>
                  <a:srgbClr val="002060"/>
                </a:solidFill>
                <a:latin typeface="Times New Roman" panose="02020603050405020304" pitchFamily="18" charset="0"/>
                <a:cs typeface="Times New Roman" panose="02020603050405020304" pitchFamily="18" charset="0"/>
              </a:rPr>
              <a:t>1.A summary is a retelling of a story that</a:t>
            </a:r>
          </a:p>
          <a:p>
            <a:pPr marL="0" indent="0">
              <a:spcBef>
                <a:spcPts val="0"/>
              </a:spcBef>
              <a:buNone/>
            </a:pPr>
            <a:r>
              <a:rPr lang="en-US" sz="1900" u="sng" dirty="0">
                <a:solidFill>
                  <a:srgbClr val="FF0000"/>
                </a:solidFill>
                <a:latin typeface="Times New Roman" panose="02020603050405020304" pitchFamily="18" charset="0"/>
                <a:cs typeface="Times New Roman" panose="02020603050405020304" pitchFamily="18" charset="0"/>
              </a:rPr>
              <a:t>a. is always shorter than the original text.</a:t>
            </a:r>
          </a:p>
          <a:p>
            <a:pPr marL="0" indent="0">
              <a:spcBef>
                <a:spcPts val="0"/>
              </a:spcBef>
              <a:buNone/>
            </a:pPr>
            <a:r>
              <a:rPr lang="en-US" sz="1900" dirty="0">
                <a:solidFill>
                  <a:srgbClr val="002060"/>
                </a:solidFill>
                <a:latin typeface="Times New Roman" panose="02020603050405020304" pitchFamily="18" charset="0"/>
                <a:cs typeface="Times New Roman" panose="02020603050405020304" pitchFamily="18" charset="0"/>
              </a:rPr>
              <a:t>b. must be at least two paragraphs long.</a:t>
            </a:r>
          </a:p>
          <a:p>
            <a:pPr marL="0" indent="0">
              <a:spcBef>
                <a:spcPts val="0"/>
              </a:spcBef>
              <a:buNone/>
            </a:pPr>
            <a:r>
              <a:rPr lang="en-US" sz="1900" dirty="0">
                <a:solidFill>
                  <a:srgbClr val="002060"/>
                </a:solidFill>
                <a:latin typeface="Times New Roman" panose="02020603050405020304" pitchFamily="18" charset="0"/>
                <a:cs typeface="Times New Roman" panose="02020603050405020304" pitchFamily="18" charset="0"/>
              </a:rPr>
              <a:t>c. has no ending.</a:t>
            </a:r>
          </a:p>
          <a:p>
            <a:pPr marL="0" indent="0">
              <a:spcBef>
                <a:spcPts val="0"/>
              </a:spcBef>
              <a:buNone/>
            </a:pPr>
            <a:r>
              <a:rPr lang="en-US" sz="1900" dirty="0">
                <a:solidFill>
                  <a:srgbClr val="002060"/>
                </a:solidFill>
                <a:latin typeface="Times New Roman" panose="02020603050405020304" pitchFamily="18" charset="0"/>
                <a:cs typeface="Times New Roman" panose="02020603050405020304" pitchFamily="18" charset="0"/>
              </a:rPr>
              <a:t>d. gives new information that was not in the story.</a:t>
            </a:r>
          </a:p>
          <a:p>
            <a:pPr marL="0" indent="0">
              <a:spcBef>
                <a:spcPts val="0"/>
              </a:spcBef>
              <a:buNone/>
            </a:pPr>
            <a:r>
              <a:rPr lang="en-US" sz="1900" b="1" dirty="0">
                <a:solidFill>
                  <a:srgbClr val="002060"/>
                </a:solidFill>
                <a:latin typeface="Times New Roman" panose="02020603050405020304" pitchFamily="18" charset="0"/>
                <a:cs typeface="Times New Roman" panose="02020603050405020304" pitchFamily="18" charset="0"/>
              </a:rPr>
              <a:t>2.Which is the best one-sentence summary for paragraph 1?</a:t>
            </a:r>
          </a:p>
          <a:p>
            <a:pPr marL="0" indent="0">
              <a:spcBef>
                <a:spcPts val="0"/>
              </a:spcBef>
              <a:buNone/>
            </a:pPr>
            <a:r>
              <a:rPr lang="en-US" sz="1900" dirty="0">
                <a:solidFill>
                  <a:srgbClr val="002060"/>
                </a:solidFill>
                <a:latin typeface="Times New Roman" panose="02020603050405020304" pitchFamily="18" charset="0"/>
                <a:cs typeface="Times New Roman" panose="02020603050405020304" pitchFamily="18" charset="0"/>
              </a:rPr>
              <a:t>a. Della is sad because Jim sold his watch.</a:t>
            </a:r>
          </a:p>
          <a:p>
            <a:pPr marL="0" indent="0">
              <a:spcBef>
                <a:spcPts val="0"/>
              </a:spcBef>
              <a:buNone/>
            </a:pPr>
            <a:r>
              <a:rPr lang="en-US" sz="1900" u="sng" dirty="0">
                <a:solidFill>
                  <a:srgbClr val="FF0000"/>
                </a:solidFill>
                <a:latin typeface="Times New Roman" panose="02020603050405020304" pitchFamily="18" charset="0"/>
                <a:cs typeface="Times New Roman" panose="02020603050405020304" pitchFamily="18" charset="0"/>
              </a:rPr>
              <a:t>b. Della is sad because she doesn’t have much money to buy a gift for Jim.</a:t>
            </a:r>
          </a:p>
          <a:p>
            <a:pPr marL="0" indent="0">
              <a:spcBef>
                <a:spcPts val="0"/>
              </a:spcBef>
              <a:buNone/>
            </a:pPr>
            <a:r>
              <a:rPr lang="en-US" sz="1900" dirty="0">
                <a:solidFill>
                  <a:srgbClr val="002060"/>
                </a:solidFill>
                <a:latin typeface="Times New Roman" panose="02020603050405020304" pitchFamily="18" charset="0"/>
                <a:cs typeface="Times New Roman" panose="02020603050405020304" pitchFamily="18" charset="0"/>
              </a:rPr>
              <a:t>c. Della is sad because her mother can’t come to visit.</a:t>
            </a:r>
          </a:p>
          <a:p>
            <a:pPr marL="0" indent="0">
              <a:spcBef>
                <a:spcPts val="0"/>
              </a:spcBef>
              <a:buNone/>
            </a:pPr>
            <a:r>
              <a:rPr lang="en-US" sz="1900" dirty="0">
                <a:solidFill>
                  <a:srgbClr val="002060"/>
                </a:solidFill>
                <a:latin typeface="Times New Roman" panose="02020603050405020304" pitchFamily="18" charset="0"/>
                <a:cs typeface="Times New Roman" panose="02020603050405020304" pitchFamily="18" charset="0"/>
              </a:rPr>
              <a:t>d. Della is sad because she has no new coat to wear.</a:t>
            </a:r>
          </a:p>
          <a:p>
            <a:pPr marL="137160" lvl="0" indent="0">
              <a:buClr>
                <a:prstClr val="white">
                  <a:shade val="95000"/>
                </a:prstClr>
              </a:buClr>
              <a:buNone/>
            </a:pPr>
            <a:r>
              <a:rPr lang="en-US" sz="1800" b="1" dirty="0">
                <a:solidFill>
                  <a:srgbClr val="002060"/>
                </a:solidFill>
              </a:rPr>
              <a:t>3.Which would NOT be important to include in a summary of the story?</a:t>
            </a:r>
          </a:p>
          <a:p>
            <a:pPr marL="137160" lvl="0" indent="0">
              <a:buClr>
                <a:prstClr val="white">
                  <a:shade val="95000"/>
                </a:prstClr>
              </a:buClr>
              <a:buNone/>
            </a:pPr>
            <a:r>
              <a:rPr lang="en-US" sz="1800" dirty="0">
                <a:solidFill>
                  <a:srgbClr val="002060"/>
                </a:solidFill>
              </a:rPr>
              <a:t>a. Della has beautiful long hair.</a:t>
            </a:r>
          </a:p>
          <a:p>
            <a:pPr marL="137160" lvl="0" indent="0">
              <a:buClr>
                <a:prstClr val="white">
                  <a:shade val="95000"/>
                </a:prstClr>
              </a:buClr>
              <a:buNone/>
            </a:pPr>
            <a:r>
              <a:rPr lang="en-US" sz="1800" dirty="0">
                <a:solidFill>
                  <a:srgbClr val="002060"/>
                </a:solidFill>
              </a:rPr>
              <a:t>b. Jim has a gold watch that belonged to his father and grandfather.</a:t>
            </a:r>
          </a:p>
          <a:p>
            <a:pPr marL="137160" lvl="0" indent="0">
              <a:buClr>
                <a:prstClr val="white">
                  <a:shade val="95000"/>
                </a:prstClr>
              </a:buClr>
              <a:buNone/>
            </a:pPr>
            <a:r>
              <a:rPr lang="en-US" sz="1800" dirty="0">
                <a:solidFill>
                  <a:srgbClr val="002060"/>
                </a:solidFill>
              </a:rPr>
              <a:t>c. Della wanted something special for Jim.</a:t>
            </a:r>
          </a:p>
          <a:p>
            <a:pPr marL="0" indent="0">
              <a:spcBef>
                <a:spcPts val="0"/>
              </a:spcBef>
              <a:buNone/>
            </a:pPr>
            <a:endParaRPr lang="en-US" sz="1900" dirty="0">
              <a:solidFill>
                <a:srgbClr val="002060"/>
              </a:solidFill>
              <a:latin typeface="Times New Roman" panose="02020603050405020304" pitchFamily="18" charset="0"/>
              <a:cs typeface="Times New Roman" panose="02020603050405020304" pitchFamily="18" charset="0"/>
            </a:endParaRPr>
          </a:p>
          <a:p>
            <a:pPr marL="0" indent="0">
              <a:spcBef>
                <a:spcPts val="0"/>
              </a:spcBef>
              <a:buNone/>
            </a:pPr>
            <a:endParaRPr lang="en-US" sz="2600" dirty="0"/>
          </a:p>
          <a:p>
            <a:pPr marL="0" indent="0">
              <a:spcBef>
                <a:spcPts val="0"/>
              </a:spcBef>
              <a:buNone/>
            </a:pPr>
            <a:endParaRPr lang="en-US" dirty="0"/>
          </a:p>
          <a:p>
            <a:endParaRPr lang="en-US" dirty="0"/>
          </a:p>
        </p:txBody>
      </p:sp>
    </p:spTree>
    <p:extLst>
      <p:ext uri="{BB962C8B-B14F-4D97-AF65-F5344CB8AC3E}">
        <p14:creationId xmlns:p14="http://schemas.microsoft.com/office/powerpoint/2010/main" val="29388670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
            <a:ext cx="8839200" cy="6705600"/>
          </a:xfrm>
        </p:spPr>
        <p:txBody>
          <a:bodyPr>
            <a:normAutofit/>
          </a:bodyPr>
          <a:lstStyle/>
          <a:p>
            <a:pPr marL="137160" indent="0">
              <a:buNone/>
            </a:pPr>
            <a:r>
              <a:rPr lang="en-US" sz="1800" u="sng" dirty="0">
                <a:solidFill>
                  <a:srgbClr val="FF0000"/>
                </a:solidFill>
              </a:rPr>
              <a:t>d. Della and Jim lived in an apartment.</a:t>
            </a:r>
          </a:p>
          <a:p>
            <a:pPr marL="137160" indent="0">
              <a:buNone/>
            </a:pPr>
            <a:r>
              <a:rPr lang="en-US" sz="1800" b="1" dirty="0">
                <a:solidFill>
                  <a:srgbClr val="002060"/>
                </a:solidFill>
              </a:rPr>
              <a:t>4.Which is the main idea of the story?</a:t>
            </a:r>
          </a:p>
          <a:p>
            <a:pPr marL="137160" indent="0">
              <a:buNone/>
            </a:pPr>
            <a:r>
              <a:rPr lang="en-US" sz="1800" dirty="0">
                <a:solidFill>
                  <a:srgbClr val="002060"/>
                </a:solidFill>
              </a:rPr>
              <a:t>a. Della changes her hairstyle.</a:t>
            </a:r>
          </a:p>
          <a:p>
            <a:pPr marL="137160" indent="0">
              <a:buNone/>
            </a:pPr>
            <a:r>
              <a:rPr lang="en-US" sz="1800" dirty="0">
                <a:solidFill>
                  <a:srgbClr val="002060"/>
                </a:solidFill>
              </a:rPr>
              <a:t>b. Jim and Della plan a special Christmas dinner.</a:t>
            </a:r>
          </a:p>
          <a:p>
            <a:pPr marL="137160" indent="0">
              <a:buNone/>
            </a:pPr>
            <a:r>
              <a:rPr lang="en-US" sz="1800" u="sng" dirty="0">
                <a:solidFill>
                  <a:srgbClr val="FF0000"/>
                </a:solidFill>
              </a:rPr>
              <a:t>c. Jim and Della sacrifice to get each other special gifts.</a:t>
            </a:r>
          </a:p>
          <a:p>
            <a:pPr marL="137160" indent="0">
              <a:buNone/>
            </a:pPr>
            <a:r>
              <a:rPr lang="en-US" sz="1800" dirty="0">
                <a:solidFill>
                  <a:srgbClr val="002060"/>
                </a:solidFill>
              </a:rPr>
              <a:t>d. Della only has old clothing to wear.</a:t>
            </a:r>
          </a:p>
          <a:p>
            <a:pPr marL="137160" lvl="0" indent="0" algn="ctr">
              <a:buClr>
                <a:prstClr val="white">
                  <a:shade val="95000"/>
                </a:prstClr>
              </a:buClr>
              <a:buNone/>
            </a:pPr>
            <a:r>
              <a:rPr lang="en-US" sz="2400" b="1" dirty="0">
                <a:solidFill>
                  <a:srgbClr val="C00000"/>
                </a:solidFill>
                <a:latin typeface="Times New Roman" panose="02020603050405020304" pitchFamily="18" charset="0"/>
                <a:cs typeface="Times New Roman" panose="02020603050405020304" pitchFamily="18" charset="0"/>
              </a:rPr>
              <a:t>For more exercises (Check book Page 93-99)</a:t>
            </a:r>
          </a:p>
          <a:p>
            <a:pPr marL="137160" indent="0">
              <a:buNone/>
            </a:pPr>
            <a:endParaRPr lang="en-US" sz="1800" dirty="0">
              <a:solidFill>
                <a:srgbClr val="002060"/>
              </a:solidFill>
            </a:endParaRPr>
          </a:p>
          <a:p>
            <a:pPr marL="137160" lvl="0" indent="0" algn="ctr">
              <a:buClr>
                <a:prstClr val="white">
                  <a:shade val="95000"/>
                </a:prstClr>
              </a:buClr>
              <a:buNone/>
            </a:pPr>
            <a:r>
              <a:rPr lang="en-US" sz="2400" b="1" dirty="0">
                <a:solidFill>
                  <a:srgbClr val="FFFF00"/>
                </a:solidFill>
                <a:effectLst>
                  <a:outerShdw blurRad="38100" dist="38100" dir="2700000" algn="tl">
                    <a:srgbClr val="000000">
                      <a:alpha val="43137"/>
                    </a:srgbClr>
                  </a:outerShdw>
                </a:effectLst>
              </a:rPr>
              <a:t>GOOD LUCK</a:t>
            </a:r>
          </a:p>
          <a:p>
            <a:pPr marL="0" lvl="0" indent="0">
              <a:lnSpc>
                <a:spcPct val="90000"/>
              </a:lnSpc>
              <a:spcBef>
                <a:spcPts val="1000"/>
              </a:spcBef>
              <a:buClrTx/>
              <a:buSzTx/>
              <a:buNone/>
            </a:pPr>
            <a:r>
              <a:rPr lang="en-GB" sz="2400" b="1" dirty="0">
                <a:solidFill>
                  <a:srgbClr val="C00000"/>
                </a:solidFill>
                <a:latin typeface="Times New Roman" panose="02020603050405020304" pitchFamily="18" charset="0"/>
                <a:cs typeface="Times New Roman" panose="02020603050405020304" pitchFamily="18" charset="0"/>
              </a:rPr>
              <a:t>              MCQ</a:t>
            </a:r>
            <a:r>
              <a:rPr lang="ar-EG" sz="2400" b="1" dirty="0">
                <a:solidFill>
                  <a:srgbClr val="C00000"/>
                </a:solidFill>
                <a:latin typeface="Calibri" panose="020F0502020204030204"/>
              </a:rPr>
              <a:t>كما اعلمتكم منذ بداية الفصل الدراسي الامتحان سيكون </a:t>
            </a:r>
          </a:p>
          <a:p>
            <a:pPr marL="0" lvl="0" indent="0" algn="ctr">
              <a:lnSpc>
                <a:spcPct val="90000"/>
              </a:lnSpc>
              <a:spcBef>
                <a:spcPts val="1000"/>
              </a:spcBef>
              <a:buClrTx/>
              <a:buSzTx/>
              <a:buNone/>
            </a:pPr>
            <a:r>
              <a:rPr lang="ar-EG" sz="2400" b="1" dirty="0">
                <a:solidFill>
                  <a:srgbClr val="C00000"/>
                </a:solidFill>
                <a:latin typeface="Calibri" panose="020F0502020204030204"/>
              </a:rPr>
              <a:t>الاعتماد علي الكتاب المقرر فقط دون الاستعانة بملازم من الخارج وان شاء الله بالتوفيق</a:t>
            </a:r>
          </a:p>
          <a:p>
            <a:pPr marL="137160" indent="0">
              <a:buNone/>
            </a:pPr>
            <a:endParaRPr lang="en-US" sz="2400" dirty="0"/>
          </a:p>
        </p:txBody>
      </p:sp>
    </p:spTree>
    <p:extLst>
      <p:ext uri="{BB962C8B-B14F-4D97-AF65-F5344CB8AC3E}">
        <p14:creationId xmlns:p14="http://schemas.microsoft.com/office/powerpoint/2010/main" val="2294002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Rectangle 1"/>
          <p:cNvSpPr/>
          <p:nvPr/>
        </p:nvSpPr>
        <p:spPr>
          <a:xfrm>
            <a:off x="228600" y="304800"/>
            <a:ext cx="8763000" cy="6763903"/>
          </a:xfrm>
          <a:prstGeom prst="rect">
            <a:avLst/>
          </a:prstGeom>
        </p:spPr>
        <p:txBody>
          <a:bodyPr wrap="square">
            <a:spAutoFit/>
          </a:bodyPr>
          <a:lstStyle/>
          <a:p>
            <a:pPr lvl="0" algn="ctr">
              <a:tabLst>
                <a:tab pos="1209675" algn="l"/>
              </a:tabLst>
            </a:pPr>
            <a:r>
              <a:rPr lang="ar-EG" sz="4000" b="1" dirty="0">
                <a:solidFill>
                  <a:srgbClr val="FF0000"/>
                </a:solidFill>
                <a:latin typeface="Calibri" panose="020F0502020204030204"/>
                <a:cs typeface="Arial" panose="020B0604020202020204" pitchFamily="34" charset="0"/>
              </a:rPr>
              <a:t>خطة المنهج</a:t>
            </a:r>
          </a:p>
          <a:p>
            <a:pPr lvl="0" algn="ctr">
              <a:lnSpc>
                <a:spcPct val="90000"/>
              </a:lnSpc>
              <a:spcBef>
                <a:spcPts val="1000"/>
              </a:spcBef>
            </a:pPr>
            <a:r>
              <a:rPr lang="ar-EG" sz="2800" b="1" dirty="0">
                <a:solidFill>
                  <a:srgbClr val="C00000"/>
                </a:solidFill>
                <a:latin typeface="Times New Roman" panose="02020603050405020304" pitchFamily="18" charset="0"/>
                <a:ea typeface="Times New Roman" panose="02020603050405020304" pitchFamily="18" charset="0"/>
              </a:rPr>
              <a:t>أولا: ما تم تدريسه بقاعه المحاضرات طبقا للكتاب المقرر</a:t>
            </a:r>
            <a:endParaRPr lang="ar-EG" sz="2800" dirty="0">
              <a:solidFill>
                <a:srgbClr val="C00000"/>
              </a:solidFill>
              <a:latin typeface="Times New Roman" panose="02020603050405020304" pitchFamily="18" charset="0"/>
              <a:ea typeface="Times New Roman" panose="02020603050405020304" pitchFamily="18" charset="0"/>
            </a:endParaRPr>
          </a:p>
          <a:p>
            <a:pPr algn="ctr"/>
            <a:endParaRPr lang="en-US" b="1" dirty="0"/>
          </a:p>
          <a:p>
            <a:pPr algn="just"/>
            <a:r>
              <a:rPr lang="en-GB" dirty="0">
                <a:solidFill>
                  <a:srgbClr val="002060"/>
                </a:solidFill>
              </a:rPr>
              <a:t>SECTION 1: ORGANIZATION OF TEXT</a:t>
            </a:r>
          </a:p>
          <a:p>
            <a:pPr algn="just"/>
            <a:r>
              <a:rPr lang="en-GB" dirty="0">
                <a:solidFill>
                  <a:srgbClr val="002060"/>
                </a:solidFill>
              </a:rPr>
              <a:t> Lesson 1: Main Idea and Supporting Details………………………………..12</a:t>
            </a:r>
          </a:p>
          <a:p>
            <a:pPr algn="just"/>
            <a:r>
              <a:rPr lang="en-GB" dirty="0">
                <a:solidFill>
                  <a:srgbClr val="002060"/>
                </a:solidFill>
              </a:rPr>
              <a:t>  Lesson 2: Chronological Order……………………………………………….20</a:t>
            </a:r>
          </a:p>
          <a:p>
            <a:pPr algn="just"/>
            <a:r>
              <a:rPr lang="en-GB" dirty="0">
                <a:solidFill>
                  <a:srgbClr val="002060"/>
                </a:solidFill>
              </a:rPr>
              <a:t>  Lesson 3: Cause and Effect……………..…………………………………….28</a:t>
            </a:r>
          </a:p>
          <a:p>
            <a:pPr algn="just"/>
            <a:r>
              <a:rPr lang="en-GB" dirty="0">
                <a:solidFill>
                  <a:srgbClr val="002060"/>
                </a:solidFill>
              </a:rPr>
              <a:t>  Lesson 4: Compare and Contrast…….………………………………………36</a:t>
            </a:r>
          </a:p>
          <a:p>
            <a:pPr algn="just"/>
            <a:r>
              <a:rPr lang="en-GB" dirty="0">
                <a:solidFill>
                  <a:srgbClr val="002060"/>
                </a:solidFill>
              </a:rPr>
              <a:t>  Lesson 5: Fact and Opinion…………………………………………………...44</a:t>
            </a:r>
          </a:p>
          <a:p>
            <a:pPr algn="just"/>
            <a:r>
              <a:rPr lang="en-GB" dirty="0">
                <a:solidFill>
                  <a:srgbClr val="002060"/>
                </a:solidFill>
              </a:rPr>
              <a:t>  Lesson 6: Question and Answer……………………………………………...52</a:t>
            </a:r>
          </a:p>
          <a:p>
            <a:pPr algn="just"/>
            <a:r>
              <a:rPr lang="en-GB" sz="3200" b="1" dirty="0" err="1">
                <a:solidFill>
                  <a:srgbClr val="C00000"/>
                </a:solidFill>
                <a:latin typeface="Times New Roman" panose="02020603050405020304" pitchFamily="18" charset="0"/>
                <a:ea typeface="Times New Roman" panose="02020603050405020304" pitchFamily="18" charset="0"/>
              </a:rPr>
              <a:t>ثانيا</a:t>
            </a:r>
            <a:r>
              <a:rPr lang="ar-EG" sz="3200" b="1" dirty="0">
                <a:solidFill>
                  <a:srgbClr val="C00000"/>
                </a:solidFill>
                <a:latin typeface="Times New Roman" panose="02020603050405020304" pitchFamily="18" charset="0"/>
                <a:ea typeface="Times New Roman" panose="02020603050405020304" pitchFamily="18" charset="0"/>
              </a:rPr>
              <a:t>: با</a:t>
            </a:r>
            <a:r>
              <a:rPr lang="en-GB" sz="3200" b="1" dirty="0" err="1">
                <a:solidFill>
                  <a:srgbClr val="C00000"/>
                </a:solidFill>
                <a:latin typeface="Times New Roman" panose="02020603050405020304" pitchFamily="18" charset="0"/>
                <a:ea typeface="Times New Roman" panose="02020603050405020304" pitchFamily="18" charset="0"/>
              </a:rPr>
              <a:t>قي</a:t>
            </a:r>
            <a:r>
              <a:rPr lang="en-GB" sz="3200" b="1" dirty="0">
                <a:solidFill>
                  <a:srgbClr val="C00000"/>
                </a:solidFill>
                <a:latin typeface="Times New Roman" panose="02020603050405020304" pitchFamily="18" charset="0"/>
                <a:ea typeface="Times New Roman" panose="02020603050405020304" pitchFamily="18" charset="0"/>
              </a:rPr>
              <a:t> </a:t>
            </a:r>
            <a:r>
              <a:rPr lang="en-GB" sz="3200" b="1" dirty="0" err="1">
                <a:solidFill>
                  <a:srgbClr val="C00000"/>
                </a:solidFill>
                <a:latin typeface="Times New Roman" panose="02020603050405020304" pitchFamily="18" charset="0"/>
                <a:ea typeface="Times New Roman" panose="02020603050405020304" pitchFamily="18" charset="0"/>
              </a:rPr>
              <a:t>المنهج</a:t>
            </a:r>
            <a:r>
              <a:rPr lang="en-GB" sz="3200" b="1" dirty="0">
                <a:solidFill>
                  <a:srgbClr val="C00000"/>
                </a:solidFill>
                <a:latin typeface="Times New Roman" panose="02020603050405020304" pitchFamily="18" charset="0"/>
                <a:ea typeface="Times New Roman" panose="02020603050405020304" pitchFamily="18" charset="0"/>
              </a:rPr>
              <a:t>                          </a:t>
            </a:r>
            <a:endParaRPr lang="ar-EG" sz="3200" b="1" dirty="0">
              <a:solidFill>
                <a:srgbClr val="C00000"/>
              </a:solidFill>
              <a:latin typeface="Times New Roman" panose="02020603050405020304" pitchFamily="18" charset="0"/>
              <a:ea typeface="Times New Roman" panose="02020603050405020304" pitchFamily="18" charset="0"/>
            </a:endParaRPr>
          </a:p>
          <a:p>
            <a:pPr algn="just"/>
            <a:r>
              <a:rPr lang="en-GB" dirty="0">
                <a:solidFill>
                  <a:srgbClr val="002060"/>
                </a:solidFill>
              </a:rPr>
              <a:t>  Lesson 7: Problem and Solution……………………………………………...60</a:t>
            </a:r>
          </a:p>
          <a:p>
            <a:pPr algn="just"/>
            <a:r>
              <a:rPr lang="en-GB" dirty="0">
                <a:solidFill>
                  <a:srgbClr val="002060"/>
                </a:solidFill>
              </a:rPr>
              <a:t>  Lesson 8: Making Inferences………………………………………………….68</a:t>
            </a:r>
          </a:p>
          <a:p>
            <a:pPr algn="just"/>
            <a:r>
              <a:rPr lang="en-GB" dirty="0"/>
              <a:t>  </a:t>
            </a:r>
            <a:r>
              <a:rPr lang="en-GB" dirty="0">
                <a:solidFill>
                  <a:srgbClr val="002060"/>
                </a:solidFill>
              </a:rPr>
              <a:t>Lesson 9: Imagery………………………………………………………………76</a:t>
            </a:r>
          </a:p>
          <a:p>
            <a:pPr algn="just"/>
            <a:r>
              <a:rPr lang="en-GB" dirty="0">
                <a:solidFill>
                  <a:srgbClr val="002060"/>
                </a:solidFill>
              </a:rPr>
              <a:t>   Lesson 10: Drawing Conclusions…………………………………..................85</a:t>
            </a:r>
          </a:p>
          <a:p>
            <a:pPr algn="just"/>
            <a:r>
              <a:rPr lang="en-GB" dirty="0">
                <a:solidFill>
                  <a:srgbClr val="002060"/>
                </a:solidFill>
              </a:rPr>
              <a:t>   Lesson 11: Summarizing………………………………………………………95</a:t>
            </a:r>
          </a:p>
          <a:p>
            <a:pPr algn="just"/>
            <a:endParaRPr lang="en-GB" dirty="0"/>
          </a:p>
          <a:p>
            <a:pPr algn="just"/>
            <a:endParaRPr lang="en-GB" dirty="0"/>
          </a:p>
          <a:p>
            <a:pPr algn="just"/>
            <a:r>
              <a:rPr lang="en-GB" dirty="0"/>
              <a:t>                                                                                                               </a:t>
            </a:r>
            <a:endParaRPr lang="en-US" sz="2000" dirty="0"/>
          </a:p>
          <a:p>
            <a:pPr algn="just"/>
            <a:endParaRPr lang="en-US" sz="2000" dirty="0"/>
          </a:p>
          <a:p>
            <a:pPr algn="just"/>
            <a:endParaRPr lang="en-US" sz="2000" dirty="0"/>
          </a:p>
        </p:txBody>
      </p:sp>
    </p:spTree>
    <p:extLst>
      <p:ext uri="{BB962C8B-B14F-4D97-AF65-F5344CB8AC3E}">
        <p14:creationId xmlns:p14="http://schemas.microsoft.com/office/powerpoint/2010/main" val="1804893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0C267A0-9EEE-43A2-9E14-DE9992E35A21}"/>
              </a:ext>
            </a:extLst>
          </p:cNvPr>
          <p:cNvSpPr/>
          <p:nvPr/>
        </p:nvSpPr>
        <p:spPr>
          <a:xfrm>
            <a:off x="0" y="0"/>
            <a:ext cx="9067800" cy="7448193"/>
          </a:xfrm>
          <a:prstGeom prst="rect">
            <a:avLst/>
          </a:prstGeom>
          <a:solidFill>
            <a:schemeClr val="accent1">
              <a:lumMod val="60000"/>
              <a:lumOff val="40000"/>
            </a:schemeClr>
          </a:solidFill>
          <a:ln>
            <a:solidFill>
              <a:schemeClr val="bg2">
                <a:lumMod val="40000"/>
                <a:lumOff val="60000"/>
              </a:schemeClr>
            </a:solidFill>
          </a:ln>
        </p:spPr>
        <p:txBody>
          <a:bodyPr wrap="square">
            <a:spAutoFit/>
          </a:bodyPr>
          <a:lstStyle/>
          <a:p>
            <a:pPr lvl="0" algn="ctr">
              <a:tabLst>
                <a:tab pos="1209675" algn="l"/>
              </a:tabLst>
            </a:pPr>
            <a:r>
              <a:rPr lang="ar-EG" sz="2800" b="1" dirty="0">
                <a:solidFill>
                  <a:srgbClr val="C00000"/>
                </a:solidFill>
                <a:latin typeface="Calibri" panose="020F0502020204030204"/>
                <a:cs typeface="Arial" panose="020B0604020202020204" pitchFamily="34" charset="0"/>
              </a:rPr>
              <a:t>ا</a:t>
            </a:r>
            <a:r>
              <a:rPr lang="ar-EG" sz="2400" b="1" dirty="0">
                <a:solidFill>
                  <a:srgbClr val="C00000"/>
                </a:solidFill>
                <a:latin typeface="Calibri" panose="020F0502020204030204"/>
              </a:rPr>
              <a:t>لمادة المكتوبة هي نقاط والرجاء متابعة هذه النقاط في الكتاب</a:t>
            </a:r>
            <a:r>
              <a:rPr lang="en-GB" sz="2400" b="1" dirty="0">
                <a:solidFill>
                  <a:srgbClr val="C00000"/>
                </a:solidFill>
                <a:latin typeface="Calibri" panose="020F0502020204030204"/>
              </a:rPr>
              <a:t> </a:t>
            </a:r>
            <a:r>
              <a:rPr lang="ar-EG" sz="2400" b="1" dirty="0">
                <a:solidFill>
                  <a:srgbClr val="C00000"/>
                </a:solidFill>
                <a:latin typeface="Calibri" panose="020F0502020204030204"/>
              </a:rPr>
              <a:t>المقررطبقا لارقام الصفحات الموضحة في التالي </a:t>
            </a:r>
          </a:p>
          <a:p>
            <a:pPr lvl="0" algn="ctr">
              <a:tabLst>
                <a:tab pos="1209675" algn="l"/>
              </a:tabLst>
            </a:pPr>
            <a:r>
              <a:rPr lang="en-GB" sz="2400" b="1" dirty="0">
                <a:solidFill>
                  <a:srgbClr val="C00000"/>
                </a:solidFill>
                <a:latin typeface="Calibri" panose="020F0502020204030204"/>
              </a:rPr>
              <a:t> </a:t>
            </a:r>
            <a:r>
              <a:rPr lang="ar-EG" sz="2400" b="1" dirty="0">
                <a:solidFill>
                  <a:srgbClr val="FFFF00"/>
                </a:solidFill>
                <a:latin typeface="Calibri" panose="020F0502020204030204"/>
              </a:rPr>
              <a:t> المحاضرة الاولي </a:t>
            </a:r>
          </a:p>
          <a:p>
            <a:pPr lvl="0" algn="ctr">
              <a:tabLst>
                <a:tab pos="1209675" algn="l"/>
              </a:tabLst>
            </a:pPr>
            <a:r>
              <a:rPr lang="ar-EG" sz="2400" b="1" dirty="0">
                <a:solidFill>
                  <a:srgbClr val="C00000"/>
                </a:solidFill>
                <a:latin typeface="Calibri" panose="020F0502020204030204"/>
              </a:rPr>
              <a:t>الكتاب من ص </a:t>
            </a:r>
            <a:r>
              <a:rPr lang="en-GB" sz="2400" b="1" dirty="0">
                <a:solidFill>
                  <a:srgbClr val="C00000"/>
                </a:solidFill>
                <a:latin typeface="Calibri" panose="020F0502020204030204"/>
              </a:rPr>
              <a:t>60-67</a:t>
            </a:r>
            <a:r>
              <a:rPr lang="ar-EG" sz="2400" b="1" dirty="0">
                <a:solidFill>
                  <a:srgbClr val="C00000"/>
                </a:solidFill>
                <a:latin typeface="Calibri" panose="020F0502020204030204"/>
              </a:rPr>
              <a:t> </a:t>
            </a:r>
            <a:r>
              <a:rPr lang="ar-EG" sz="2400" b="1" dirty="0">
                <a:solidFill>
                  <a:srgbClr val="5B9BD5">
                    <a:lumMod val="50000"/>
                  </a:srgbClr>
                </a:solidFill>
                <a:latin typeface="Calibri" panose="020F0502020204030204"/>
              </a:rPr>
              <a:t> </a:t>
            </a:r>
            <a:endParaRPr lang="ar-EG" sz="2400" dirty="0">
              <a:solidFill>
                <a:srgbClr val="002060"/>
              </a:solidFill>
              <a:latin typeface="Calibri" panose="020F0502020204030204"/>
            </a:endParaRPr>
          </a:p>
          <a:p>
            <a:pPr algn="ctr"/>
            <a:r>
              <a:rPr lang="en-US" b="1" dirty="0">
                <a:ln w="6350">
                  <a:noFill/>
                </a:ln>
                <a:solidFill>
                  <a:srgbClr val="FFFF00"/>
                </a:solidFill>
                <a:effectLst>
                  <a:outerShdw blurRad="114300" dist="101600" dir="2700000" algn="tl" rotWithShape="0">
                    <a:srgbClr val="000000">
                      <a:alpha val="40000"/>
                    </a:srgbClr>
                  </a:outerShdw>
                </a:effectLst>
                <a:latin typeface="Times New Roman" panose="02020603050405020304" pitchFamily="18" charset="0"/>
                <a:ea typeface="+mj-ea"/>
                <a:cs typeface="Times New Roman" panose="02020603050405020304" pitchFamily="18" charset="0"/>
              </a:rPr>
              <a:t>LESSON 7</a:t>
            </a:r>
            <a:br>
              <a:rPr lang="en-US" b="1" dirty="0">
                <a:ln w="6350">
                  <a:noFill/>
                </a:ln>
                <a:solidFill>
                  <a:srgbClr val="FFFF00"/>
                </a:solidFill>
                <a:effectLst>
                  <a:outerShdw blurRad="114300" dist="101600" dir="2700000" algn="tl" rotWithShape="0">
                    <a:srgbClr val="000000">
                      <a:alpha val="40000"/>
                    </a:srgbClr>
                  </a:outerShdw>
                </a:effectLst>
                <a:latin typeface="Times New Roman" panose="02020603050405020304" pitchFamily="18" charset="0"/>
                <a:ea typeface="+mj-ea"/>
                <a:cs typeface="Times New Roman" panose="02020603050405020304" pitchFamily="18" charset="0"/>
              </a:rPr>
            </a:br>
            <a:r>
              <a:rPr lang="en-US" b="1" dirty="0">
                <a:ln w="6350">
                  <a:noFill/>
                </a:ln>
                <a:solidFill>
                  <a:srgbClr val="FFFF00"/>
                </a:solidFill>
                <a:effectLst>
                  <a:outerShdw blurRad="114300" dist="101600" dir="2700000" algn="tl" rotWithShape="0">
                    <a:srgbClr val="000000">
                      <a:alpha val="40000"/>
                    </a:srgbClr>
                  </a:outerShdw>
                </a:effectLst>
                <a:latin typeface="Times New Roman" panose="02020603050405020304" pitchFamily="18" charset="0"/>
                <a:ea typeface="+mj-ea"/>
                <a:cs typeface="Times New Roman" panose="02020603050405020304" pitchFamily="18" charset="0"/>
              </a:rPr>
              <a:t>Problem and Solution</a:t>
            </a:r>
          </a:p>
          <a:p>
            <a:pPr marL="137160" lvl="0" algn="just">
              <a:buClr>
                <a:prstClr val="white">
                  <a:shade val="95000"/>
                </a:prstClr>
              </a:buClr>
              <a:buSzPct val="65000"/>
            </a:pPr>
            <a:r>
              <a:rPr lang="en-US" dirty="0">
                <a:solidFill>
                  <a:srgbClr val="002060"/>
                </a:solidFill>
                <a:latin typeface="Times New Roman" panose="02020603050405020304" pitchFamily="18" charset="0"/>
                <a:cs typeface="Times New Roman" panose="02020603050405020304" pitchFamily="18" charset="0"/>
              </a:rPr>
              <a:t>In this lesson, you’ll learn that some authors tell you about problems and how to solve them.</a:t>
            </a:r>
          </a:p>
          <a:p>
            <a:pPr marL="137160" algn="just">
              <a:buClr>
                <a:prstClr val="white">
                  <a:shade val="95000"/>
                </a:prstClr>
              </a:buClr>
              <a:buSzPct val="65000"/>
            </a:pPr>
            <a:r>
              <a:rPr lang="en-US" dirty="0">
                <a:solidFill>
                  <a:srgbClr val="002060"/>
                </a:solidFill>
                <a:latin typeface="Times New Roman" panose="02020603050405020304" pitchFamily="18" charset="0"/>
                <a:cs typeface="Times New Roman" panose="02020603050405020304" pitchFamily="18" charset="0"/>
              </a:rPr>
              <a:t>SOME AUTHORS USE a problem-and-solution text structure to organize their ideas. An author may state a problem, and then describe a solution.</a:t>
            </a:r>
            <a:r>
              <a:rPr lang="en-US"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Example</a:t>
            </a:r>
            <a:endParaRPr lang="en-US" dirty="0">
              <a:solidFill>
                <a:srgbClr val="002060"/>
              </a:solidFill>
              <a:latin typeface="Times New Roman" panose="02020603050405020304" pitchFamily="18" charset="0"/>
              <a:cs typeface="Times New Roman" panose="02020603050405020304" pitchFamily="18" charset="0"/>
            </a:endParaRPr>
          </a:p>
          <a:p>
            <a:pPr marL="548640" lvl="0" indent="-411480" algn="just">
              <a:buClr>
                <a:prstClr val="white">
                  <a:shade val="95000"/>
                </a:prstClr>
              </a:buClr>
              <a:buSzPct val="65000"/>
              <a:buFont typeface="Wingdings" pitchFamily="2" charset="2"/>
              <a:buChar char="Ø"/>
            </a:pPr>
            <a:r>
              <a:rPr lang="en-US" dirty="0">
                <a:solidFill>
                  <a:srgbClr val="002060"/>
                </a:solidFill>
                <a:latin typeface="Times New Roman" panose="02020603050405020304" pitchFamily="18" charset="0"/>
                <a:cs typeface="Times New Roman" panose="02020603050405020304" pitchFamily="18" charset="0"/>
              </a:rPr>
              <a:t>After the school fire, there was a lot of damage. Our computer lab was a total loss. So we put on a fund-raising carnival the next Saturday. We used all the money to buy new computers!</a:t>
            </a:r>
          </a:p>
          <a:p>
            <a:pPr marL="137160" lvl="0" algn="just">
              <a:buClr>
                <a:prstClr val="white">
                  <a:shade val="95000"/>
                </a:prstClr>
              </a:buClr>
              <a:buSzPct val="65000"/>
            </a:pPr>
            <a:r>
              <a:rPr lang="en-US" dirty="0">
                <a:solidFill>
                  <a:srgbClr val="002060"/>
                </a:solidFill>
                <a:latin typeface="Times New Roman" panose="02020603050405020304" pitchFamily="18" charset="0"/>
                <a:cs typeface="Times New Roman" panose="02020603050405020304" pitchFamily="18" charset="0"/>
              </a:rPr>
              <a:t>              Problem: A fire ruined the school computers.</a:t>
            </a:r>
          </a:p>
          <a:p>
            <a:pPr marL="137160" lvl="0" algn="just">
              <a:buClr>
                <a:prstClr val="white">
                  <a:shade val="95000"/>
                </a:prstClr>
              </a:buClr>
              <a:buSzPct val="65000"/>
            </a:pPr>
            <a:r>
              <a:rPr lang="en-US" dirty="0">
                <a:solidFill>
                  <a:srgbClr val="002060"/>
                </a:solidFill>
                <a:latin typeface="Times New Roman" panose="02020603050405020304" pitchFamily="18" charset="0"/>
                <a:cs typeface="Times New Roman" panose="02020603050405020304" pitchFamily="18" charset="0"/>
              </a:rPr>
              <a:t>              Solution: Raise money at a school carnival for new computers.</a:t>
            </a:r>
          </a:p>
          <a:p>
            <a:pPr marL="137160" algn="just">
              <a:buClr>
                <a:prstClr val="white">
                  <a:shade val="95000"/>
                </a:prstClr>
              </a:buClr>
              <a:buSzPct val="65000"/>
            </a:pPr>
            <a:r>
              <a:rPr lang="en-US" dirty="0">
                <a:solidFill>
                  <a:srgbClr val="002060"/>
                </a:solidFill>
                <a:latin typeface="Times New Roman" panose="02020603050405020304" pitchFamily="18" charset="0"/>
                <a:cs typeface="Times New Roman" panose="02020603050405020304" pitchFamily="18" charset="0"/>
              </a:rPr>
              <a:t>Sometimes an author tells a solution, and then states the problem it solves. Example</a:t>
            </a:r>
          </a:p>
          <a:p>
            <a:pPr marL="548640" indent="-411480" algn="just">
              <a:buClr>
                <a:prstClr val="white">
                  <a:shade val="95000"/>
                </a:prstClr>
              </a:buClr>
              <a:buSzPct val="65000"/>
              <a:buFont typeface="Wingdings" pitchFamily="2" charset="2"/>
              <a:buChar char="Ø"/>
            </a:pPr>
            <a:r>
              <a:rPr lang="en-US" dirty="0">
                <a:solidFill>
                  <a:srgbClr val="002060"/>
                </a:solidFill>
                <a:latin typeface="Times New Roman" panose="02020603050405020304" pitchFamily="18" charset="0"/>
                <a:cs typeface="Times New Roman" panose="02020603050405020304" pitchFamily="18" charset="0"/>
              </a:rPr>
              <a:t>We had a great fund-raising carnival last Saturday. We raised a lot of money to buy new computers. We needed them after we had a fire at the school. Our computer lab had been a total loss! Solution: Have a fund-raising carnival. Problem: Fire ruined school computers.</a:t>
            </a:r>
          </a:p>
          <a:p>
            <a:pPr marL="137160" lvl="0" algn="just">
              <a:buClr>
                <a:prstClr val="white">
                  <a:shade val="95000"/>
                </a:prstClr>
              </a:buClr>
              <a:buSzPct val="65000"/>
            </a:pPr>
            <a:r>
              <a:rPr lang="en-US" dirty="0">
                <a:solidFill>
                  <a:srgbClr val="002060"/>
                </a:solidFill>
                <a:latin typeface="Times New Roman" panose="02020603050405020304" pitchFamily="18" charset="0"/>
                <a:cs typeface="Times New Roman" panose="02020603050405020304" pitchFamily="18" charset="0"/>
              </a:rPr>
              <a:t>Recognizing a problem-and-solution text structure helps readers better understand the relationships between events. Try this one. Example</a:t>
            </a:r>
          </a:p>
          <a:p>
            <a:pPr marL="137160" lvl="0">
              <a:buClr>
                <a:prstClr val="white">
                  <a:shade val="95000"/>
                </a:prstClr>
              </a:buClr>
              <a:buSzPct val="65000"/>
            </a:pPr>
            <a:r>
              <a:rPr lang="en-US" dirty="0">
                <a:solidFill>
                  <a:srgbClr val="002060"/>
                </a:solidFill>
                <a:latin typeface="Times New Roman" panose="02020603050405020304" pitchFamily="18" charset="0"/>
                <a:cs typeface="Times New Roman" panose="02020603050405020304" pitchFamily="18" charset="0"/>
              </a:rPr>
              <a:t> “It’ll be okay,” our bus driver said as she closed the cell phone. “We’ll have this flat tire fixed in no time. The school principal said a mechanic is on the way.”</a:t>
            </a:r>
          </a:p>
          <a:p>
            <a:pPr marL="548640" indent="-411480" algn="just">
              <a:buClr>
                <a:prstClr val="white">
                  <a:shade val="95000"/>
                </a:prstClr>
              </a:buClr>
              <a:buSzPct val="65000"/>
              <a:buFont typeface="Wingdings" pitchFamily="2" charset="2"/>
              <a:buChar char="Ø"/>
            </a:pPr>
            <a:endParaRPr lang="en-US" dirty="0">
              <a:solidFill>
                <a:srgbClr val="002060"/>
              </a:solidFill>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945354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9BF6978-B9AC-4F51-BA3B-66DD0631C3C0}"/>
              </a:ext>
            </a:extLst>
          </p:cNvPr>
          <p:cNvSpPr/>
          <p:nvPr/>
        </p:nvSpPr>
        <p:spPr>
          <a:xfrm>
            <a:off x="152400" y="76199"/>
            <a:ext cx="8839200" cy="6494085"/>
          </a:xfrm>
          <a:prstGeom prst="rect">
            <a:avLst/>
          </a:prstGeom>
          <a:solidFill>
            <a:schemeClr val="bg2">
              <a:lumMod val="40000"/>
              <a:lumOff val="60000"/>
            </a:schemeClr>
          </a:solidFill>
        </p:spPr>
        <p:txBody>
          <a:bodyPr wrap="square">
            <a:spAutoFit/>
          </a:bodyPr>
          <a:lstStyle/>
          <a:p>
            <a:pPr marL="137160" lvl="0" algn="just">
              <a:buClr>
                <a:prstClr val="white">
                  <a:shade val="95000"/>
                </a:prstClr>
              </a:buClr>
              <a:buSzPct val="65000"/>
            </a:pPr>
            <a:r>
              <a:rPr lang="en-US" dirty="0">
                <a:solidFill>
                  <a:srgbClr val="002060"/>
                </a:solidFill>
                <a:latin typeface="Times New Roman" panose="02020603050405020304" pitchFamily="18" charset="0"/>
                <a:cs typeface="Times New Roman" panose="02020603050405020304" pitchFamily="18" charset="0"/>
              </a:rPr>
              <a:t>Problem: a flat tire on school bus.</a:t>
            </a:r>
          </a:p>
          <a:p>
            <a:pPr marL="137160" lvl="0">
              <a:buClr>
                <a:prstClr val="white">
                  <a:shade val="95000"/>
                </a:prstClr>
              </a:buClr>
              <a:buSzPct val="65000"/>
            </a:pPr>
            <a:r>
              <a:rPr lang="en-US" dirty="0">
                <a:solidFill>
                  <a:srgbClr val="002060"/>
                </a:solidFill>
                <a:latin typeface="Times New Roman" panose="02020603050405020304" pitchFamily="18" charset="0"/>
                <a:cs typeface="Times New Roman" panose="02020603050405020304" pitchFamily="18" charset="0"/>
              </a:rPr>
              <a:t>          Solution: school is sending mechanic.</a:t>
            </a:r>
          </a:p>
          <a:p>
            <a:pPr marL="137160" lvl="0">
              <a:buClr>
                <a:prstClr val="white">
                  <a:shade val="95000"/>
                </a:prstClr>
              </a:buClr>
              <a:buSzPct val="65000"/>
            </a:pPr>
            <a:r>
              <a:rPr lang="en-US" dirty="0">
                <a:solidFill>
                  <a:srgbClr val="002060"/>
                </a:solidFill>
                <a:latin typeface="Times New Roman" panose="02020603050405020304" pitchFamily="18" charset="0"/>
                <a:cs typeface="Times New Roman" panose="02020603050405020304" pitchFamily="18" charset="0"/>
              </a:rPr>
              <a:t>You can use a problem-solution chart to record relationships like this.</a:t>
            </a:r>
          </a:p>
          <a:p>
            <a:pPr marL="137160" lvl="0">
              <a:buClr>
                <a:prstClr val="white">
                  <a:shade val="95000"/>
                </a:prstClr>
              </a:buClr>
              <a:buSzPct val="65000"/>
            </a:pPr>
            <a:r>
              <a:rPr lang="en-US" dirty="0">
                <a:solidFill>
                  <a:srgbClr val="002060"/>
                </a:solidFill>
                <a:latin typeface="Times New Roman" panose="02020603050405020304" pitchFamily="18" charset="0"/>
                <a:cs typeface="Times New Roman" panose="02020603050405020304" pitchFamily="18" charset="0"/>
              </a:rPr>
              <a:t>     Problem                                 Solution</a:t>
            </a:r>
          </a:p>
          <a:p>
            <a:pPr marL="137160" lvl="0">
              <a:buClr>
                <a:prstClr val="white">
                  <a:shade val="95000"/>
                </a:prstClr>
              </a:buClr>
              <a:buSzPct val="65000"/>
            </a:pPr>
            <a:r>
              <a:rPr lang="en-US" dirty="0">
                <a:solidFill>
                  <a:srgbClr val="002060"/>
                </a:solidFill>
                <a:latin typeface="Times New Roman" panose="02020603050405020304" pitchFamily="18" charset="0"/>
                <a:cs typeface="Times New Roman" panose="02020603050405020304" pitchFamily="18" charset="0"/>
              </a:rPr>
              <a:t>     fire damages computers      have a fund-raiser</a:t>
            </a:r>
          </a:p>
          <a:p>
            <a:pPr marL="137160" lvl="0">
              <a:buClr>
                <a:prstClr val="white">
                  <a:shade val="95000"/>
                </a:prstClr>
              </a:buClr>
              <a:buSzPct val="65000"/>
            </a:pPr>
            <a:r>
              <a:rPr lang="en-US" dirty="0">
                <a:solidFill>
                  <a:srgbClr val="002060"/>
                </a:solidFill>
                <a:latin typeface="Times New Roman" panose="02020603050405020304" pitchFamily="18" charset="0"/>
                <a:cs typeface="Times New Roman" panose="02020603050405020304" pitchFamily="18" charset="0"/>
              </a:rPr>
              <a:t>     flat tire                                    mechanic to fix tire</a:t>
            </a:r>
          </a:p>
          <a:p>
            <a:pPr marL="137160" lvl="0">
              <a:buClr>
                <a:prstClr val="white">
                  <a:shade val="95000"/>
                </a:prstClr>
              </a:buClr>
              <a:buSzPct val="65000"/>
            </a:pPr>
            <a:r>
              <a:rPr lang="en-US" dirty="0">
                <a:solidFill>
                  <a:srgbClr val="002060"/>
                </a:solidFill>
                <a:latin typeface="Times New Roman" panose="02020603050405020304" pitchFamily="18" charset="0"/>
                <a:cs typeface="Times New Roman" panose="02020603050405020304" pitchFamily="18" charset="0"/>
              </a:rPr>
              <a:t>Exercise 1:</a:t>
            </a:r>
            <a:r>
              <a:rPr lang="en-US" sz="2000" b="1" dirty="0">
                <a:solidFill>
                  <a:srgbClr val="C00000"/>
                </a:solidFill>
                <a:latin typeface="Times New Roman" panose="02020603050405020304" pitchFamily="18" charset="0"/>
                <a:cs typeface="Times New Roman" panose="02020603050405020304" pitchFamily="18" charset="0"/>
              </a:rPr>
              <a:t>(check your book p.61)</a:t>
            </a:r>
          </a:p>
          <a:p>
            <a:pPr marL="137160" lvl="0">
              <a:buClr>
                <a:prstClr val="white">
                  <a:shade val="95000"/>
                </a:prstClr>
              </a:buClr>
              <a:buSzPct val="65000"/>
            </a:pPr>
            <a:r>
              <a:rPr lang="en-US" b="1" dirty="0">
                <a:solidFill>
                  <a:srgbClr val="002060"/>
                </a:solidFill>
                <a:latin typeface="Times New Roman" panose="02020603050405020304" pitchFamily="18" charset="0"/>
                <a:cs typeface="Times New Roman" panose="02020603050405020304" pitchFamily="18" charset="0"/>
              </a:rPr>
              <a:t>1.What problem does Cole have in the play?</a:t>
            </a:r>
          </a:p>
          <a:p>
            <a:pPr marL="137160">
              <a:buClr>
                <a:prstClr val="white">
                  <a:shade val="95000"/>
                </a:prstClr>
              </a:buClr>
              <a:buSzPct val="65000"/>
            </a:pPr>
            <a:r>
              <a:rPr lang="en-US" dirty="0">
                <a:solidFill>
                  <a:srgbClr val="002060"/>
                </a:solidFill>
                <a:latin typeface="Times New Roman" panose="02020603050405020304" pitchFamily="18" charset="0"/>
                <a:cs typeface="Times New Roman" panose="02020603050405020304" pitchFamily="18" charset="0"/>
              </a:rPr>
              <a:t>a. He needs to learn how to do the mambo.    </a:t>
            </a:r>
            <a:r>
              <a:rPr lang="en-US" dirty="0" err="1">
                <a:solidFill>
                  <a:srgbClr val="002060"/>
                </a:solidFill>
                <a:latin typeface="Times New Roman" panose="02020603050405020304" pitchFamily="18" charset="0"/>
                <a:cs typeface="Times New Roman" panose="02020603050405020304" pitchFamily="18" charset="0"/>
              </a:rPr>
              <a:t>b.He</a:t>
            </a:r>
            <a:r>
              <a:rPr lang="en-US" dirty="0">
                <a:solidFill>
                  <a:srgbClr val="002060"/>
                </a:solidFill>
                <a:latin typeface="Times New Roman" panose="02020603050405020304" pitchFamily="18" charset="0"/>
                <a:cs typeface="Times New Roman" panose="02020603050405020304" pitchFamily="18" charset="0"/>
              </a:rPr>
              <a:t> needs his brother to sign his report card.</a:t>
            </a:r>
          </a:p>
          <a:p>
            <a:pPr marL="137160" lvl="0">
              <a:buClr>
                <a:prstClr val="white">
                  <a:shade val="95000"/>
                </a:prstClr>
              </a:buClr>
              <a:buSzPct val="65000"/>
            </a:pPr>
            <a:r>
              <a:rPr lang="en-US" dirty="0">
                <a:solidFill>
                  <a:srgbClr val="002060"/>
                </a:solidFill>
                <a:latin typeface="Times New Roman" panose="02020603050405020304" pitchFamily="18" charset="0"/>
                <a:cs typeface="Times New Roman" panose="02020603050405020304" pitchFamily="18" charset="0"/>
              </a:rPr>
              <a:t>c. He needs to have a new suit for the school dance.</a:t>
            </a:r>
          </a:p>
          <a:p>
            <a:pPr marL="137160" lvl="0">
              <a:buClr>
                <a:prstClr val="white">
                  <a:shade val="95000"/>
                </a:prstClr>
              </a:buClr>
              <a:buSzPct val="65000"/>
            </a:pPr>
            <a:r>
              <a:rPr lang="en-US" u="sng" dirty="0" err="1">
                <a:solidFill>
                  <a:srgbClr val="FF0000"/>
                </a:solidFill>
                <a:latin typeface="Times New Roman" panose="02020603050405020304" pitchFamily="18" charset="0"/>
                <a:cs typeface="Times New Roman" panose="02020603050405020304" pitchFamily="18" charset="0"/>
              </a:rPr>
              <a:t>d.He</a:t>
            </a:r>
            <a:r>
              <a:rPr lang="en-US" u="sng" dirty="0">
                <a:solidFill>
                  <a:srgbClr val="FF0000"/>
                </a:solidFill>
                <a:latin typeface="Times New Roman" panose="02020603050405020304" pitchFamily="18" charset="0"/>
                <a:cs typeface="Times New Roman" panose="02020603050405020304" pitchFamily="18" charset="0"/>
              </a:rPr>
              <a:t> needs to ask a girl to the school dance.</a:t>
            </a:r>
          </a:p>
          <a:p>
            <a:pPr marL="137160" lvl="0">
              <a:buClr>
                <a:prstClr val="white">
                  <a:shade val="95000"/>
                </a:prstClr>
              </a:buClr>
              <a:buSzPct val="65000"/>
            </a:pPr>
            <a:r>
              <a:rPr lang="en-US" b="1" dirty="0">
                <a:solidFill>
                  <a:srgbClr val="002060"/>
                </a:solidFill>
                <a:latin typeface="Times New Roman" panose="02020603050405020304" pitchFamily="18" charset="0"/>
                <a:cs typeface="Times New Roman" panose="02020603050405020304" pitchFamily="18" charset="0"/>
              </a:rPr>
              <a:t>2.Why does Cole think Jared can solve the problem?</a:t>
            </a:r>
          </a:p>
          <a:p>
            <a:pPr marL="137160">
              <a:buClr>
                <a:prstClr val="white">
                  <a:shade val="95000"/>
                </a:prstClr>
              </a:buClr>
              <a:buSzPct val="65000"/>
            </a:pPr>
            <a:r>
              <a:rPr lang="en-US" u="sng" dirty="0">
                <a:solidFill>
                  <a:srgbClr val="FF0000"/>
                </a:solidFill>
                <a:latin typeface="Times New Roman" panose="02020603050405020304" pitchFamily="18" charset="0"/>
                <a:cs typeface="Times New Roman" panose="02020603050405020304" pitchFamily="18" charset="0"/>
              </a:rPr>
              <a:t>a. Jared’s older and girls seem to like him.</a:t>
            </a:r>
            <a:r>
              <a:rPr lang="en-US" dirty="0">
                <a:solidFill>
                  <a:prstClr val="white"/>
                </a:solidFill>
                <a:latin typeface="Times New Roman" panose="02020603050405020304" pitchFamily="18" charset="0"/>
                <a:cs typeface="Times New Roman" panose="02020603050405020304" pitchFamily="18" charset="0"/>
              </a:rPr>
              <a:t>  </a:t>
            </a:r>
            <a:r>
              <a:rPr lang="en-US" dirty="0" err="1">
                <a:solidFill>
                  <a:srgbClr val="002060"/>
                </a:solidFill>
                <a:latin typeface="Times New Roman" panose="02020603050405020304" pitchFamily="18" charset="0"/>
                <a:cs typeface="Times New Roman" panose="02020603050405020304" pitchFamily="18" charset="0"/>
              </a:rPr>
              <a:t>b.Cole</a:t>
            </a:r>
            <a:r>
              <a:rPr lang="en-US" dirty="0">
                <a:solidFill>
                  <a:srgbClr val="002060"/>
                </a:solidFill>
                <a:latin typeface="Times New Roman" panose="02020603050405020304" pitchFamily="18" charset="0"/>
                <a:cs typeface="Times New Roman" panose="02020603050405020304" pitchFamily="18" charset="0"/>
              </a:rPr>
              <a:t> knows Jared has a sister named Marci.</a:t>
            </a:r>
          </a:p>
          <a:p>
            <a:pPr marL="137160" lvl="0">
              <a:buClr>
                <a:prstClr val="white">
                  <a:shade val="95000"/>
                </a:prstClr>
              </a:buClr>
              <a:buSzPct val="65000"/>
            </a:pPr>
            <a:r>
              <a:rPr lang="en-US" dirty="0">
                <a:solidFill>
                  <a:srgbClr val="002060"/>
                </a:solidFill>
                <a:latin typeface="Times New Roman" panose="02020603050405020304" pitchFamily="18" charset="0"/>
                <a:cs typeface="Times New Roman" panose="02020603050405020304" pitchFamily="18" charset="0"/>
              </a:rPr>
              <a:t>c. Jared studied about girls in ancient Egypt.</a:t>
            </a:r>
          </a:p>
          <a:p>
            <a:pPr marL="137160" lvl="0">
              <a:buClr>
                <a:prstClr val="white">
                  <a:shade val="95000"/>
                </a:prstClr>
              </a:buClr>
              <a:buSzPct val="65000"/>
            </a:pPr>
            <a:r>
              <a:rPr lang="en-US" dirty="0" err="1">
                <a:solidFill>
                  <a:srgbClr val="002060"/>
                </a:solidFill>
                <a:latin typeface="Times New Roman" panose="02020603050405020304" pitchFamily="18" charset="0"/>
                <a:cs typeface="Times New Roman" panose="02020603050405020304" pitchFamily="18" charset="0"/>
              </a:rPr>
              <a:t>d.Cole</a:t>
            </a:r>
            <a:r>
              <a:rPr lang="en-US" dirty="0">
                <a:solidFill>
                  <a:srgbClr val="002060"/>
                </a:solidFill>
                <a:latin typeface="Times New Roman" panose="02020603050405020304" pitchFamily="18" charset="0"/>
                <a:cs typeface="Times New Roman" panose="02020603050405020304" pitchFamily="18" charset="0"/>
              </a:rPr>
              <a:t> thinks Jared likes Sabrina’s mom.</a:t>
            </a:r>
          </a:p>
          <a:p>
            <a:pPr lvl="0" algn="just">
              <a:buClr>
                <a:prstClr val="white">
                  <a:shade val="95000"/>
                </a:prstClr>
              </a:buClr>
              <a:buSzPct val="65000"/>
            </a:pPr>
            <a:r>
              <a:rPr lang="en-US" b="1" dirty="0">
                <a:solidFill>
                  <a:srgbClr val="002060"/>
                </a:solidFill>
                <a:latin typeface="Times New Roman" panose="02020603050405020304" pitchFamily="18" charset="0"/>
                <a:cs typeface="Times New Roman" panose="02020603050405020304" pitchFamily="18" charset="0"/>
              </a:rPr>
              <a:t>3.What is Jared’s main problem in the play?</a:t>
            </a:r>
          </a:p>
          <a:p>
            <a:pPr lvl="0" algn="just">
              <a:buClr>
                <a:prstClr val="white">
                  <a:shade val="95000"/>
                </a:prstClr>
              </a:buClr>
              <a:buSzPct val="65000"/>
            </a:pPr>
            <a:r>
              <a:rPr lang="en-US" dirty="0">
                <a:solidFill>
                  <a:srgbClr val="002060"/>
                </a:solidFill>
                <a:latin typeface="Times New Roman" panose="02020603050405020304" pitchFamily="18" charset="0"/>
                <a:cs typeface="Times New Roman" panose="02020603050405020304" pitchFamily="18" charset="0"/>
              </a:rPr>
              <a:t>a. He has a crush on Sabrina’s mom.</a:t>
            </a:r>
            <a:r>
              <a:rPr lang="en-US" u="sng" dirty="0">
                <a:solidFill>
                  <a:srgbClr val="002060"/>
                </a:solidFill>
                <a:latin typeface="Times New Roman" panose="02020603050405020304" pitchFamily="18" charset="0"/>
                <a:cs typeface="Times New Roman" panose="02020603050405020304" pitchFamily="18" charset="0"/>
              </a:rPr>
              <a:t> </a:t>
            </a:r>
            <a:r>
              <a:rPr lang="en-US" u="sng" dirty="0" err="1">
                <a:solidFill>
                  <a:srgbClr val="FF0000"/>
                </a:solidFill>
                <a:latin typeface="Times New Roman" panose="02020603050405020304" pitchFamily="18" charset="0"/>
                <a:cs typeface="Times New Roman" panose="02020603050405020304" pitchFamily="18" charset="0"/>
              </a:rPr>
              <a:t>b.He</a:t>
            </a:r>
            <a:r>
              <a:rPr lang="en-US" u="sng" dirty="0">
                <a:solidFill>
                  <a:srgbClr val="FF0000"/>
                </a:solidFill>
                <a:latin typeface="Times New Roman" panose="02020603050405020304" pitchFamily="18" charset="0"/>
                <a:cs typeface="Times New Roman" panose="02020603050405020304" pitchFamily="18" charset="0"/>
              </a:rPr>
              <a:t> needs to find out the name of the red-haired girl.</a:t>
            </a:r>
          </a:p>
          <a:p>
            <a:pPr lvl="0" algn="just">
              <a:buClr>
                <a:prstClr val="white">
                  <a:shade val="95000"/>
                </a:prstClr>
              </a:buClr>
              <a:buSzPct val="65000"/>
            </a:pPr>
            <a:r>
              <a:rPr lang="en-US" dirty="0">
                <a:solidFill>
                  <a:srgbClr val="002060"/>
                </a:solidFill>
                <a:latin typeface="Times New Roman" panose="02020603050405020304" pitchFamily="18" charset="0"/>
                <a:cs typeface="Times New Roman" panose="02020603050405020304" pitchFamily="18" charset="0"/>
              </a:rPr>
              <a:t>c. His MP3 player broke.     </a:t>
            </a:r>
            <a:r>
              <a:rPr lang="en-US" dirty="0" err="1">
                <a:solidFill>
                  <a:srgbClr val="002060"/>
                </a:solidFill>
                <a:latin typeface="Times New Roman" panose="02020603050405020304" pitchFamily="18" charset="0"/>
                <a:cs typeface="Times New Roman" panose="02020603050405020304" pitchFamily="18" charset="0"/>
              </a:rPr>
              <a:t>d.His</a:t>
            </a:r>
            <a:r>
              <a:rPr lang="en-US" dirty="0">
                <a:solidFill>
                  <a:srgbClr val="002060"/>
                </a:solidFill>
                <a:latin typeface="Times New Roman" panose="02020603050405020304" pitchFamily="18" charset="0"/>
                <a:cs typeface="Times New Roman" panose="02020603050405020304" pitchFamily="18" charset="0"/>
              </a:rPr>
              <a:t> favorite shoes don’t fit anymore. </a:t>
            </a:r>
          </a:p>
          <a:p>
            <a:pPr lvl="0" algn="just">
              <a:buClr>
                <a:prstClr val="white">
                  <a:shade val="95000"/>
                </a:prstClr>
              </a:buClr>
              <a:buSzPct val="65000"/>
            </a:pPr>
            <a:r>
              <a:rPr lang="en-US" b="1" dirty="0">
                <a:solidFill>
                  <a:srgbClr val="002060"/>
                </a:solidFill>
                <a:latin typeface="Times New Roman" panose="02020603050405020304" pitchFamily="18" charset="0"/>
                <a:cs typeface="Times New Roman" panose="02020603050405020304" pitchFamily="18" charset="0"/>
              </a:rPr>
              <a:t>4.How does Cole solve Jared’s problem?</a:t>
            </a:r>
          </a:p>
          <a:p>
            <a:pPr lvl="0" algn="just">
              <a:buClr>
                <a:prstClr val="white">
                  <a:shade val="95000"/>
                </a:prstClr>
              </a:buClr>
              <a:buSzPct val="65000"/>
            </a:pPr>
            <a:r>
              <a:rPr lang="en-US" dirty="0">
                <a:solidFill>
                  <a:srgbClr val="002060"/>
                </a:solidFill>
                <a:latin typeface="Times New Roman" panose="02020603050405020304" pitchFamily="18" charset="0"/>
                <a:cs typeface="Times New Roman" panose="02020603050405020304" pitchFamily="18" charset="0"/>
              </a:rPr>
              <a:t>a. He calls Sabrina to get the red-haired girl’s name.</a:t>
            </a:r>
          </a:p>
          <a:p>
            <a:pPr lvl="0" algn="just">
              <a:buClr>
                <a:prstClr val="white">
                  <a:shade val="95000"/>
                </a:prstClr>
              </a:buClr>
              <a:buSzPct val="65000"/>
            </a:pPr>
            <a:r>
              <a:rPr lang="en-US" dirty="0" err="1">
                <a:solidFill>
                  <a:srgbClr val="002060"/>
                </a:solidFill>
                <a:latin typeface="Times New Roman" panose="02020603050405020304" pitchFamily="18" charset="0"/>
                <a:cs typeface="Times New Roman" panose="02020603050405020304" pitchFamily="18" charset="0"/>
              </a:rPr>
              <a:t>b.He</a:t>
            </a:r>
            <a:r>
              <a:rPr lang="en-US" dirty="0">
                <a:solidFill>
                  <a:srgbClr val="002060"/>
                </a:solidFill>
                <a:latin typeface="Times New Roman" panose="02020603050405020304" pitchFamily="18" charset="0"/>
                <a:cs typeface="Times New Roman" panose="02020603050405020304" pitchFamily="18" charset="0"/>
              </a:rPr>
              <a:t> sees the red-haired girl’s picture in the school   yearbook.</a:t>
            </a:r>
          </a:p>
          <a:p>
            <a:pPr lvl="0" algn="just">
              <a:buClr>
                <a:prstClr val="white">
                  <a:shade val="95000"/>
                </a:prstClr>
              </a:buClr>
              <a:buSzPct val="65000"/>
            </a:pPr>
            <a:r>
              <a:rPr lang="en-US" dirty="0">
                <a:solidFill>
                  <a:srgbClr val="002060"/>
                </a:solidFill>
                <a:latin typeface="Times New Roman" panose="02020603050405020304" pitchFamily="18" charset="0"/>
                <a:cs typeface="Times New Roman" panose="02020603050405020304" pitchFamily="18" charset="0"/>
              </a:rPr>
              <a:t>c. He spots the girl on TV giving the weather.</a:t>
            </a:r>
          </a:p>
          <a:p>
            <a:pPr lvl="0" algn="just">
              <a:buClr>
                <a:prstClr val="white">
                  <a:shade val="95000"/>
                </a:prstClr>
              </a:buClr>
              <a:buSzPct val="65000"/>
            </a:pPr>
            <a:r>
              <a:rPr lang="en-US" u="sng" dirty="0" err="1">
                <a:solidFill>
                  <a:srgbClr val="FF0000"/>
                </a:solidFill>
                <a:latin typeface="Times New Roman" panose="02020603050405020304" pitchFamily="18" charset="0"/>
                <a:cs typeface="Times New Roman" panose="02020603050405020304" pitchFamily="18" charset="0"/>
              </a:rPr>
              <a:t>d.He</a:t>
            </a:r>
            <a:r>
              <a:rPr lang="en-US" u="sng" dirty="0">
                <a:solidFill>
                  <a:srgbClr val="FF0000"/>
                </a:solidFill>
                <a:latin typeface="Times New Roman" panose="02020603050405020304" pitchFamily="18" charset="0"/>
                <a:cs typeface="Times New Roman" panose="02020603050405020304" pitchFamily="18" charset="0"/>
              </a:rPr>
              <a:t> remembers that her last name is Elliot.</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5130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C87A84E-ABDA-44EE-A07E-6A53611B22F7}"/>
              </a:ext>
            </a:extLst>
          </p:cNvPr>
          <p:cNvSpPr/>
          <p:nvPr/>
        </p:nvSpPr>
        <p:spPr>
          <a:xfrm>
            <a:off x="76200" y="152401"/>
            <a:ext cx="8991600" cy="6740307"/>
          </a:xfrm>
          <a:prstGeom prst="rect">
            <a:avLst/>
          </a:prstGeom>
          <a:solidFill>
            <a:schemeClr val="bg2">
              <a:lumMod val="40000"/>
              <a:lumOff val="60000"/>
            </a:schemeClr>
          </a:solidFill>
          <a:ln>
            <a:solidFill>
              <a:schemeClr val="bg2">
                <a:lumMod val="40000"/>
                <a:lumOff val="60000"/>
              </a:schemeClr>
            </a:solidFill>
          </a:ln>
        </p:spPr>
        <p:txBody>
          <a:bodyPr wrap="square">
            <a:spAutoFit/>
          </a:bodyPr>
          <a:lstStyle/>
          <a:p>
            <a:pPr algn="ctr"/>
            <a:r>
              <a:rPr lang="ar-EG" sz="2000" b="1" dirty="0">
                <a:solidFill>
                  <a:srgbClr val="FFFF00"/>
                </a:solidFill>
                <a:latin typeface="Calibri" panose="020F0502020204030204"/>
              </a:rPr>
              <a:t>المحاضرة الثانية</a:t>
            </a:r>
            <a:endParaRPr lang="en-US" sz="2000" b="1" dirty="0">
              <a:ln w="6350">
                <a:noFill/>
              </a:ln>
              <a:solidFill>
                <a:srgbClr val="FFFF00"/>
              </a:solidFill>
              <a:effectLst>
                <a:outerShdw blurRad="114300" dist="101600" dir="2700000" algn="tl" rotWithShape="0">
                  <a:srgbClr val="000000">
                    <a:alpha val="40000"/>
                  </a:srgbClr>
                </a:outerShdw>
              </a:effectLst>
              <a:latin typeface="Times New Roman" panose="02020603050405020304" pitchFamily="18" charset="0"/>
              <a:ea typeface="+mj-ea"/>
              <a:cs typeface="Times New Roman" panose="02020603050405020304" pitchFamily="18" charset="0"/>
            </a:endParaRPr>
          </a:p>
          <a:p>
            <a:pPr algn="ctr"/>
            <a:r>
              <a:rPr lang="en-US" sz="2000" b="1" dirty="0">
                <a:ln w="6350">
                  <a:noFill/>
                </a:ln>
                <a:solidFill>
                  <a:srgbClr val="FFFF00"/>
                </a:solidFill>
                <a:effectLst>
                  <a:outerShdw blurRad="114300" dist="101600" dir="2700000" algn="tl" rotWithShape="0">
                    <a:srgbClr val="000000">
                      <a:alpha val="40000"/>
                    </a:srgbClr>
                  </a:outerShdw>
                </a:effectLst>
                <a:latin typeface="Times New Roman" panose="02020603050405020304" pitchFamily="18" charset="0"/>
                <a:ea typeface="+mj-ea"/>
                <a:cs typeface="Times New Roman" panose="02020603050405020304" pitchFamily="18" charset="0"/>
              </a:rPr>
              <a:t>LESSON 8</a:t>
            </a:r>
            <a:br>
              <a:rPr lang="en-US" sz="2000" b="1" dirty="0">
                <a:ln w="6350">
                  <a:noFill/>
                </a:ln>
                <a:solidFill>
                  <a:srgbClr val="FFFF00"/>
                </a:solidFill>
                <a:effectLst>
                  <a:outerShdw blurRad="114300" dist="101600" dir="2700000" algn="tl" rotWithShape="0">
                    <a:srgbClr val="000000">
                      <a:alpha val="40000"/>
                    </a:srgbClr>
                  </a:outerShdw>
                </a:effectLst>
                <a:latin typeface="Times New Roman" panose="02020603050405020304" pitchFamily="18" charset="0"/>
                <a:ea typeface="+mj-ea"/>
                <a:cs typeface="Times New Roman" panose="02020603050405020304" pitchFamily="18" charset="0"/>
              </a:rPr>
            </a:br>
            <a:r>
              <a:rPr lang="en-US" sz="2000" b="1" dirty="0">
                <a:ln w="6350">
                  <a:noFill/>
                </a:ln>
                <a:solidFill>
                  <a:srgbClr val="FFFF00"/>
                </a:solidFill>
                <a:effectLst>
                  <a:outerShdw blurRad="114300" dist="101600" dir="2700000" algn="tl" rotWithShape="0">
                    <a:srgbClr val="000000">
                      <a:alpha val="40000"/>
                    </a:srgbClr>
                  </a:outerShdw>
                </a:effectLst>
                <a:latin typeface="Times New Roman" panose="02020603050405020304" pitchFamily="18" charset="0"/>
                <a:ea typeface="+mj-ea"/>
                <a:cs typeface="Times New Roman" panose="02020603050405020304" pitchFamily="18" charset="0"/>
              </a:rPr>
              <a:t>Making Inferences</a:t>
            </a:r>
          </a:p>
          <a:p>
            <a:pPr algn="ctr"/>
            <a:r>
              <a:rPr lang="en-GB" sz="2400" b="1" dirty="0">
                <a:solidFill>
                  <a:srgbClr val="C00000"/>
                </a:solidFill>
                <a:latin typeface="Calibri" panose="020F0502020204030204"/>
              </a:rPr>
              <a:t>68-75</a:t>
            </a:r>
            <a:r>
              <a:rPr lang="ar-EG" sz="2000" b="1" dirty="0">
                <a:solidFill>
                  <a:srgbClr val="C00000"/>
                </a:solidFill>
                <a:latin typeface="Calibri" panose="020F0502020204030204"/>
              </a:rPr>
              <a:t>الكتاب من ص </a:t>
            </a:r>
            <a:endParaRPr lang="en-US" sz="2000" b="1" dirty="0">
              <a:ln w="6350">
                <a:noFill/>
              </a:ln>
              <a:solidFill>
                <a:srgbClr val="FFFF00"/>
              </a:solidFill>
              <a:effectLst>
                <a:outerShdw blurRad="114300" dist="101600" dir="2700000" algn="tl" rotWithShape="0">
                  <a:srgbClr val="000000">
                    <a:alpha val="40000"/>
                  </a:srgbClr>
                </a:outerShdw>
              </a:effectLst>
              <a:latin typeface="Times New Roman" panose="02020603050405020304" pitchFamily="18" charset="0"/>
              <a:ea typeface="+mj-ea"/>
              <a:cs typeface="Times New Roman" panose="02020603050405020304" pitchFamily="18" charset="0"/>
            </a:endParaRPr>
          </a:p>
          <a:p>
            <a:pPr marL="137160" algn="just">
              <a:buClr>
                <a:prstClr val="white">
                  <a:shade val="95000"/>
                </a:prstClr>
              </a:buClr>
              <a:buSzPct val="65000"/>
            </a:pPr>
            <a:r>
              <a:rPr lang="en-US" dirty="0">
                <a:solidFill>
                  <a:srgbClr val="002060"/>
                </a:solidFill>
                <a:latin typeface="Times New Roman" panose="02020603050405020304" pitchFamily="18" charset="0"/>
                <a:cs typeface="Times New Roman" panose="02020603050405020304" pitchFamily="18" charset="0"/>
              </a:rPr>
              <a:t>An inference</a:t>
            </a:r>
            <a:r>
              <a:rPr lang="ar-EG" dirty="0">
                <a:solidFill>
                  <a:srgbClr val="002060"/>
                </a:solidFill>
                <a:latin typeface="Times New Roman" panose="02020603050405020304" pitchFamily="18" charset="0"/>
                <a:cs typeface="Times New Roman" panose="02020603050405020304" pitchFamily="18" charset="0"/>
              </a:rPr>
              <a:t> </a:t>
            </a:r>
            <a:r>
              <a:rPr lang="en-US" dirty="0">
                <a:solidFill>
                  <a:srgbClr val="002060"/>
                </a:solidFill>
                <a:latin typeface="Times New Roman" panose="02020603050405020304" pitchFamily="18" charset="0"/>
                <a:cs typeface="Times New Roman" panose="02020603050405020304" pitchFamily="18" charset="0"/>
              </a:rPr>
              <a:t>is a logical guess you make based on facts in the text plus what you already know from life. Maybe you or a friend have had a similar experience. Or maybe you read about something similar in a book or saw it in a movie. You can put the facts and personal knowledge together to figure out what’s going on and why characters act or feel the way they do. Example</a:t>
            </a:r>
          </a:p>
          <a:p>
            <a:pPr marL="137160" lvl="0" algn="just">
              <a:buClr>
                <a:prstClr val="white">
                  <a:shade val="95000"/>
                </a:prstClr>
              </a:buClr>
              <a:buSzPct val="65000"/>
            </a:pPr>
            <a:r>
              <a:rPr lang="en-US" dirty="0">
                <a:solidFill>
                  <a:srgbClr val="002060"/>
                </a:solidFill>
                <a:latin typeface="Times New Roman" panose="02020603050405020304" pitchFamily="18" charset="0"/>
                <a:cs typeface="Times New Roman" panose="02020603050405020304" pitchFamily="18" charset="0"/>
              </a:rPr>
              <a:t>A soaked Randy slipped inside the door and put his dripping umbrella in the corner. As he crossed the room to our table, his shoes made a squishy, squeaking sound. “What a day!” he moaned as he plopped into a chair and grabbed a menu.</a:t>
            </a:r>
          </a:p>
          <a:p>
            <a:pPr marL="137160" lvl="0" algn="just">
              <a:buClr>
                <a:prstClr val="white">
                  <a:shade val="95000"/>
                </a:prstClr>
              </a:buClr>
              <a:buSzPct val="65000"/>
            </a:pPr>
            <a:r>
              <a:rPr lang="en-US" dirty="0">
                <a:solidFill>
                  <a:srgbClr val="002060"/>
                </a:solidFill>
                <a:latin typeface="Times New Roman" panose="02020603050405020304" pitchFamily="18" charset="0"/>
                <a:cs typeface="Times New Roman" panose="02020603050405020304" pitchFamily="18" charset="0"/>
              </a:rPr>
              <a:t>Making inferences helps good readers better understand the text. Inferring also builds readers’ interest as they continue reading to find out if their inferences were or weren’t correct.</a:t>
            </a:r>
            <a:endParaRPr lang="ar-EG" dirty="0">
              <a:solidFill>
                <a:srgbClr val="002060"/>
              </a:solidFill>
              <a:latin typeface="Times New Roman" panose="02020603050405020304" pitchFamily="18" charset="0"/>
              <a:cs typeface="Times New Roman" panose="02020603050405020304" pitchFamily="18" charset="0"/>
            </a:endParaRPr>
          </a:p>
          <a:p>
            <a:pPr lvl="0" algn="just">
              <a:defRPr/>
            </a:pPr>
            <a:r>
              <a:rPr lang="en-US" dirty="0">
                <a:solidFill>
                  <a:srgbClr val="002060"/>
                </a:solidFill>
                <a:latin typeface="Times New Roman" panose="02020603050405020304" pitchFamily="18" charset="0"/>
                <a:cs typeface="Times New Roman" panose="02020603050405020304" pitchFamily="18" charset="0"/>
              </a:rPr>
              <a:t>The following table can help you track guesses as you read. List details you find in the text, what you already know, and what you infer from them.</a:t>
            </a:r>
            <a:r>
              <a:rPr lang="en-GB" b="1" dirty="0">
                <a:solidFill>
                  <a:srgbClr val="C00000"/>
                </a:solidFill>
                <a:latin typeface="Times New Roman" panose="02020603050405020304" pitchFamily="18" charset="0"/>
                <a:cs typeface="Times New Roman" panose="02020603050405020304" pitchFamily="18" charset="0"/>
              </a:rPr>
              <a:t> Check the book page 68</a:t>
            </a:r>
            <a:endParaRPr lang="ar-EG" dirty="0">
              <a:solidFill>
                <a:srgbClr val="002060"/>
              </a:solidFill>
              <a:latin typeface="Times New Roman" panose="02020603050405020304" pitchFamily="18" charset="0"/>
              <a:cs typeface="Times New Roman" panose="02020603050405020304" pitchFamily="18" charset="0"/>
            </a:endParaRPr>
          </a:p>
          <a:p>
            <a:pPr lvl="0" algn="just">
              <a:defRPr/>
            </a:pPr>
            <a:r>
              <a:rPr lang="ar-EG" dirty="0">
                <a:solidFill>
                  <a:prstClr val="white"/>
                </a:solidFill>
                <a:latin typeface="Times New Roman" panose="02020603050405020304" pitchFamily="18" charset="0"/>
                <a:cs typeface="Times New Roman" panose="02020603050405020304" pitchFamily="18" charset="0"/>
              </a:rPr>
              <a:t> </a:t>
            </a:r>
            <a:r>
              <a:rPr lang="en-US" sz="1900" dirty="0">
                <a:solidFill>
                  <a:srgbClr val="002060"/>
                </a:solidFill>
                <a:latin typeface="Times New Roman" panose="02020603050405020304" pitchFamily="18" charset="0"/>
                <a:cs typeface="Times New Roman" panose="02020603050405020304" pitchFamily="18" charset="0"/>
              </a:rPr>
              <a:t>Exercise 2:</a:t>
            </a:r>
          </a:p>
          <a:p>
            <a:pPr marL="137160" lvl="0">
              <a:buClr>
                <a:prstClr val="white">
                  <a:shade val="95000"/>
                </a:prstClr>
              </a:buClr>
              <a:buSzPct val="65000"/>
            </a:pPr>
            <a:r>
              <a:rPr lang="en-US" sz="1900" dirty="0">
                <a:solidFill>
                  <a:srgbClr val="002060"/>
                </a:solidFill>
                <a:latin typeface="Times New Roman" panose="02020603050405020304" pitchFamily="18" charset="0"/>
                <a:cs typeface="Times New Roman" panose="02020603050405020304" pitchFamily="18" charset="0"/>
              </a:rPr>
              <a:t>Read the selection, and then answer the questions that follow. (check your book p.69)</a:t>
            </a:r>
          </a:p>
          <a:p>
            <a:pPr marL="137160" lvl="0">
              <a:buClr>
                <a:prstClr val="white">
                  <a:shade val="95000"/>
                </a:prstClr>
              </a:buClr>
              <a:buSzPct val="65000"/>
            </a:pPr>
            <a:r>
              <a:rPr lang="en-US" sz="1900" b="1" dirty="0">
                <a:solidFill>
                  <a:srgbClr val="002060"/>
                </a:solidFill>
                <a:latin typeface="Times New Roman" panose="02020603050405020304" pitchFamily="18" charset="0"/>
                <a:cs typeface="Times New Roman" panose="02020603050405020304" pitchFamily="18" charset="0"/>
              </a:rPr>
              <a:t>1.What can you infer from the first paragraph?</a:t>
            </a:r>
          </a:p>
          <a:p>
            <a:pPr marL="137160" lvl="0">
              <a:buClr>
                <a:prstClr val="white">
                  <a:shade val="95000"/>
                </a:prstClr>
              </a:buClr>
              <a:buSzPct val="65000"/>
            </a:pPr>
            <a:r>
              <a:rPr lang="en-US" sz="1900" dirty="0">
                <a:solidFill>
                  <a:srgbClr val="002060"/>
                </a:solidFill>
                <a:latin typeface="Times New Roman" panose="02020603050405020304" pitchFamily="18" charset="0"/>
                <a:cs typeface="Times New Roman" panose="02020603050405020304" pitchFamily="18" charset="0"/>
              </a:rPr>
              <a:t>a. Mr. </a:t>
            </a:r>
            <a:r>
              <a:rPr lang="en-US" sz="1900" dirty="0" err="1">
                <a:solidFill>
                  <a:srgbClr val="002060"/>
                </a:solidFill>
                <a:latin typeface="Times New Roman" panose="02020603050405020304" pitchFamily="18" charset="0"/>
                <a:cs typeface="Times New Roman" panose="02020603050405020304" pitchFamily="18" charset="0"/>
              </a:rPr>
              <a:t>Reyman</a:t>
            </a:r>
            <a:r>
              <a:rPr lang="en-US" sz="1900" dirty="0">
                <a:solidFill>
                  <a:srgbClr val="002060"/>
                </a:solidFill>
                <a:latin typeface="Times New Roman" panose="02020603050405020304" pitchFamily="18" charset="0"/>
                <a:cs typeface="Times New Roman" panose="02020603050405020304" pitchFamily="18" charset="0"/>
              </a:rPr>
              <a:t> is a new teacher in the school.</a:t>
            </a:r>
          </a:p>
          <a:p>
            <a:pPr marL="137160" lvl="0">
              <a:buClr>
                <a:prstClr val="white">
                  <a:shade val="95000"/>
                </a:prstClr>
              </a:buClr>
              <a:buSzPct val="65000"/>
            </a:pPr>
            <a:r>
              <a:rPr lang="en-US" sz="1900" dirty="0" err="1">
                <a:solidFill>
                  <a:srgbClr val="002060"/>
                </a:solidFill>
                <a:latin typeface="Times New Roman" panose="02020603050405020304" pitchFamily="18" charset="0"/>
                <a:cs typeface="Times New Roman" panose="02020603050405020304" pitchFamily="18" charset="0"/>
              </a:rPr>
              <a:t>b.The</a:t>
            </a:r>
            <a:r>
              <a:rPr lang="en-US" sz="1900" dirty="0">
                <a:solidFill>
                  <a:srgbClr val="002060"/>
                </a:solidFill>
                <a:latin typeface="Times New Roman" panose="02020603050405020304" pitchFamily="18" charset="0"/>
                <a:cs typeface="Times New Roman" panose="02020603050405020304" pitchFamily="18" charset="0"/>
              </a:rPr>
              <a:t> kids need to practice for the school </a:t>
            </a:r>
            <a:r>
              <a:rPr lang="en-US" sz="1900" dirty="0" err="1">
                <a:solidFill>
                  <a:srgbClr val="002060"/>
                </a:solidFill>
                <a:latin typeface="Times New Roman" panose="02020603050405020304" pitchFamily="18" charset="0"/>
                <a:cs typeface="Times New Roman" panose="02020603050405020304" pitchFamily="18" charset="0"/>
              </a:rPr>
              <a:t>musical</a:t>
            </a:r>
            <a:r>
              <a:rPr lang="en-US" sz="1900" dirty="0" err="1">
                <a:solidFill>
                  <a:prstClr val="white"/>
                </a:solidFill>
                <a:latin typeface="Times New Roman" panose="02020603050405020304" pitchFamily="18" charset="0"/>
                <a:cs typeface="Times New Roman" panose="02020603050405020304" pitchFamily="18" charset="0"/>
              </a:rPr>
              <a:t>.</a:t>
            </a:r>
            <a:r>
              <a:rPr lang="en-US" sz="1900" u="sng" dirty="0" err="1">
                <a:solidFill>
                  <a:srgbClr val="FF0000"/>
                </a:solidFill>
                <a:latin typeface="Times New Roman" panose="02020603050405020304" pitchFamily="18" charset="0"/>
                <a:cs typeface="Times New Roman" panose="02020603050405020304" pitchFamily="18" charset="0"/>
              </a:rPr>
              <a:t>c</a:t>
            </a:r>
            <a:r>
              <a:rPr lang="en-US" sz="1900" u="sng" dirty="0">
                <a:solidFill>
                  <a:srgbClr val="FF0000"/>
                </a:solidFill>
                <a:latin typeface="Times New Roman" panose="02020603050405020304" pitchFamily="18" charset="0"/>
                <a:cs typeface="Times New Roman" panose="02020603050405020304" pitchFamily="18" charset="0"/>
              </a:rPr>
              <a:t>. There’s an important math test</a:t>
            </a:r>
            <a:endParaRPr lang="ar-EG" sz="1900" u="sng" dirty="0">
              <a:solidFill>
                <a:srgbClr val="FF0000"/>
              </a:solidFill>
              <a:latin typeface="Times New Roman" panose="02020603050405020304" pitchFamily="18" charset="0"/>
              <a:cs typeface="Times New Roman" panose="02020603050405020304" pitchFamily="18" charset="0"/>
            </a:endParaRPr>
          </a:p>
          <a:p>
            <a:pPr marL="137160" lvl="0">
              <a:buClr>
                <a:prstClr val="white">
                  <a:shade val="95000"/>
                </a:prstClr>
              </a:buClr>
              <a:buSzPct val="65000"/>
            </a:pPr>
            <a:endParaRPr lang="ar-EG" sz="1900" u="sng" dirty="0">
              <a:solidFill>
                <a:srgbClr val="FF0000"/>
              </a:solidFill>
              <a:latin typeface="Times New Roman" panose="02020603050405020304" pitchFamily="18" charset="0"/>
              <a:cs typeface="Times New Roman" panose="02020603050405020304" pitchFamily="18" charset="0"/>
            </a:endParaRPr>
          </a:p>
          <a:p>
            <a:pPr marL="137160" lvl="0">
              <a:buClr>
                <a:prstClr val="white">
                  <a:shade val="95000"/>
                </a:prstClr>
              </a:buClr>
              <a:buSzPct val="65000"/>
            </a:pPr>
            <a:endParaRPr lang="en-GB" dirty="0"/>
          </a:p>
        </p:txBody>
      </p:sp>
    </p:spTree>
    <p:extLst>
      <p:ext uri="{BB962C8B-B14F-4D97-AF65-F5344CB8AC3E}">
        <p14:creationId xmlns:p14="http://schemas.microsoft.com/office/powerpoint/2010/main" val="1625857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
            <a:ext cx="8839200" cy="6705600"/>
          </a:xfrm>
          <a:solidFill>
            <a:schemeClr val="bg2">
              <a:lumMod val="40000"/>
              <a:lumOff val="60000"/>
            </a:schemeClr>
          </a:solidFill>
        </p:spPr>
        <p:txBody>
          <a:bodyPr>
            <a:normAutofit/>
          </a:bodyPr>
          <a:lstStyle/>
          <a:p>
            <a:pPr marL="137160" lvl="0" indent="0">
              <a:spcBef>
                <a:spcPts val="0"/>
              </a:spcBef>
              <a:buClr>
                <a:prstClr val="white">
                  <a:shade val="95000"/>
                </a:prstClr>
              </a:buClr>
              <a:buNone/>
            </a:pPr>
            <a:r>
              <a:rPr lang="en-US" sz="1800" u="sng" dirty="0">
                <a:solidFill>
                  <a:srgbClr val="FF0000"/>
                </a:solidFill>
                <a:latin typeface="Times New Roman" panose="02020603050405020304" pitchFamily="18" charset="0"/>
                <a:cs typeface="Times New Roman" panose="02020603050405020304" pitchFamily="18" charset="0"/>
              </a:rPr>
              <a:t>coming up soon.</a:t>
            </a:r>
          </a:p>
          <a:p>
            <a:pPr marL="137160" lvl="0" indent="0">
              <a:spcBef>
                <a:spcPts val="0"/>
              </a:spcBef>
              <a:buClr>
                <a:prstClr val="white">
                  <a:shade val="95000"/>
                </a:prstClr>
              </a:buClr>
              <a:buNone/>
            </a:pPr>
            <a:r>
              <a:rPr lang="en-US" sz="1800" dirty="0" err="1">
                <a:solidFill>
                  <a:srgbClr val="002060"/>
                </a:solidFill>
                <a:latin typeface="Times New Roman" panose="02020603050405020304" pitchFamily="18" charset="0"/>
                <a:cs typeface="Times New Roman" panose="02020603050405020304" pitchFamily="18" charset="0"/>
              </a:rPr>
              <a:t>d.Most</a:t>
            </a:r>
            <a:r>
              <a:rPr lang="en-US" sz="1800" dirty="0">
                <a:solidFill>
                  <a:srgbClr val="002060"/>
                </a:solidFill>
                <a:latin typeface="Times New Roman" panose="02020603050405020304" pitchFamily="18" charset="0"/>
                <a:cs typeface="Times New Roman" panose="02020603050405020304" pitchFamily="18" charset="0"/>
              </a:rPr>
              <a:t> of the kids don’t understand meteorology.</a:t>
            </a:r>
          </a:p>
          <a:p>
            <a:pPr marL="137160" lvl="0" indent="0">
              <a:spcBef>
                <a:spcPts val="0"/>
              </a:spcBef>
              <a:buClr>
                <a:prstClr val="white">
                  <a:shade val="95000"/>
                </a:prstClr>
              </a:buClr>
              <a:buNone/>
            </a:pPr>
            <a:r>
              <a:rPr lang="en-US" sz="1800" b="1" dirty="0">
                <a:solidFill>
                  <a:srgbClr val="002060"/>
                </a:solidFill>
                <a:latin typeface="Times New Roman" panose="02020603050405020304" pitchFamily="18" charset="0"/>
                <a:cs typeface="Times New Roman" panose="02020603050405020304" pitchFamily="18" charset="0"/>
              </a:rPr>
              <a:t>2.Why might you infer that the narrator’s father is bald?</a:t>
            </a:r>
          </a:p>
          <a:p>
            <a:pPr marL="137160" lvl="0" indent="0">
              <a:spcBef>
                <a:spcPts val="0"/>
              </a:spcBef>
              <a:buClr>
                <a:prstClr val="white">
                  <a:shade val="95000"/>
                </a:prstClr>
              </a:buClr>
              <a:buNone/>
            </a:pPr>
            <a:r>
              <a:rPr lang="en-US" sz="1800" dirty="0">
                <a:solidFill>
                  <a:srgbClr val="002060"/>
                </a:solidFill>
                <a:latin typeface="Times New Roman" panose="02020603050405020304" pitchFamily="18" charset="0"/>
                <a:cs typeface="Times New Roman" panose="02020603050405020304" pitchFamily="18" charset="0"/>
              </a:rPr>
              <a:t>a. He likes to wear hats.</a:t>
            </a:r>
          </a:p>
          <a:p>
            <a:pPr marL="137160" lvl="0" indent="0">
              <a:spcBef>
                <a:spcPts val="0"/>
              </a:spcBef>
              <a:buClr>
                <a:prstClr val="white">
                  <a:shade val="95000"/>
                </a:prstClr>
              </a:buClr>
              <a:buNone/>
            </a:pPr>
            <a:r>
              <a:rPr lang="en-US" sz="1800" u="sng" dirty="0" err="1">
                <a:solidFill>
                  <a:srgbClr val="FF0000"/>
                </a:solidFill>
                <a:latin typeface="Times New Roman" panose="02020603050405020304" pitchFamily="18" charset="0"/>
                <a:cs typeface="Times New Roman" panose="02020603050405020304" pitchFamily="18" charset="0"/>
              </a:rPr>
              <a:t>b.He</a:t>
            </a:r>
            <a:r>
              <a:rPr lang="en-US" sz="1800" u="sng" dirty="0">
                <a:solidFill>
                  <a:srgbClr val="FF0000"/>
                </a:solidFill>
                <a:latin typeface="Times New Roman" panose="02020603050405020304" pitchFamily="18" charset="0"/>
                <a:cs typeface="Times New Roman" panose="02020603050405020304" pitchFamily="18" charset="0"/>
              </a:rPr>
              <a:t> said he used to have more hair.</a:t>
            </a:r>
          </a:p>
          <a:p>
            <a:pPr marL="137160" lvl="0" indent="0">
              <a:spcBef>
                <a:spcPts val="0"/>
              </a:spcBef>
              <a:buClr>
                <a:prstClr val="white">
                  <a:shade val="95000"/>
                </a:prstClr>
              </a:buClr>
              <a:buNone/>
            </a:pPr>
            <a:r>
              <a:rPr lang="en-US" sz="1800" dirty="0">
                <a:solidFill>
                  <a:srgbClr val="002060"/>
                </a:solidFill>
                <a:latin typeface="Times New Roman" panose="02020603050405020304" pitchFamily="18" charset="0"/>
                <a:cs typeface="Times New Roman" panose="02020603050405020304" pitchFamily="18" charset="0"/>
              </a:rPr>
              <a:t>c. The narrator said he had a shiny head.</a:t>
            </a:r>
          </a:p>
          <a:p>
            <a:pPr marL="137160" lvl="0" indent="0">
              <a:spcBef>
                <a:spcPts val="0"/>
              </a:spcBef>
              <a:buClr>
                <a:prstClr val="white">
                  <a:shade val="95000"/>
                </a:prstClr>
              </a:buClr>
              <a:buNone/>
            </a:pPr>
            <a:r>
              <a:rPr lang="en-US" sz="1800" dirty="0" err="1">
                <a:solidFill>
                  <a:srgbClr val="002060"/>
                </a:solidFill>
                <a:latin typeface="Times New Roman" panose="02020603050405020304" pitchFamily="18" charset="0"/>
                <a:cs typeface="Times New Roman" panose="02020603050405020304" pitchFamily="18" charset="0"/>
              </a:rPr>
              <a:t>d.The</a:t>
            </a:r>
            <a:r>
              <a:rPr lang="en-US" sz="1800" dirty="0">
                <a:solidFill>
                  <a:srgbClr val="002060"/>
                </a:solidFill>
                <a:latin typeface="Times New Roman" panose="02020603050405020304" pitchFamily="18" charset="0"/>
                <a:cs typeface="Times New Roman" panose="02020603050405020304" pitchFamily="18" charset="0"/>
              </a:rPr>
              <a:t> hat fit the narrator.</a:t>
            </a:r>
          </a:p>
          <a:p>
            <a:pPr marL="137160" indent="0">
              <a:buNone/>
            </a:pPr>
            <a:r>
              <a:rPr lang="en-US" sz="1800" b="1" dirty="0">
                <a:solidFill>
                  <a:srgbClr val="002060"/>
                </a:solidFill>
                <a:latin typeface="Times New Roman" panose="02020603050405020304" pitchFamily="18" charset="0"/>
                <a:cs typeface="Times New Roman" panose="02020603050405020304" pitchFamily="18" charset="0"/>
              </a:rPr>
              <a:t>3.What can you infer about the fraction find?</a:t>
            </a:r>
          </a:p>
          <a:p>
            <a:pPr marL="137160" indent="0">
              <a:buNone/>
            </a:pPr>
            <a:r>
              <a:rPr lang="en-US" sz="1800" dirty="0">
                <a:solidFill>
                  <a:srgbClr val="002060"/>
                </a:solidFill>
                <a:latin typeface="Times New Roman" panose="02020603050405020304" pitchFamily="18" charset="0"/>
                <a:cs typeface="Times New Roman" panose="02020603050405020304" pitchFamily="18" charset="0"/>
              </a:rPr>
              <a:t>a. Some kids couldn’t find anything with a fraction on it.</a:t>
            </a:r>
          </a:p>
          <a:p>
            <a:pPr marL="137160" indent="0">
              <a:buNone/>
            </a:pPr>
            <a:r>
              <a:rPr lang="en-US" sz="1800" dirty="0" err="1">
                <a:solidFill>
                  <a:srgbClr val="002060"/>
                </a:solidFill>
                <a:latin typeface="Times New Roman" panose="02020603050405020304" pitchFamily="18" charset="0"/>
                <a:cs typeface="Times New Roman" panose="02020603050405020304" pitchFamily="18" charset="0"/>
              </a:rPr>
              <a:t>b.Raquelita</a:t>
            </a:r>
            <a:r>
              <a:rPr lang="en-US" sz="1800" dirty="0">
                <a:solidFill>
                  <a:srgbClr val="002060"/>
                </a:solidFill>
                <a:latin typeface="Times New Roman" panose="02020603050405020304" pitchFamily="18" charset="0"/>
                <a:cs typeface="Times New Roman" panose="02020603050405020304" pitchFamily="18" charset="0"/>
              </a:rPr>
              <a:t> found the most interesting item.</a:t>
            </a:r>
          </a:p>
          <a:p>
            <a:pPr marL="137160" indent="0">
              <a:buNone/>
            </a:pPr>
            <a:r>
              <a:rPr lang="en-US" sz="1800" dirty="0">
                <a:solidFill>
                  <a:srgbClr val="002060"/>
                </a:solidFill>
                <a:latin typeface="Times New Roman" panose="02020603050405020304" pitchFamily="18" charset="0"/>
                <a:cs typeface="Times New Roman" panose="02020603050405020304" pitchFamily="18" charset="0"/>
              </a:rPr>
              <a:t>c. </a:t>
            </a:r>
            <a:r>
              <a:rPr lang="en-US" sz="1800" dirty="0" err="1">
                <a:solidFill>
                  <a:srgbClr val="002060"/>
                </a:solidFill>
                <a:latin typeface="Times New Roman" panose="02020603050405020304" pitchFamily="18" charset="0"/>
                <a:cs typeface="Times New Roman" panose="02020603050405020304" pitchFamily="18" charset="0"/>
              </a:rPr>
              <a:t>Paco</a:t>
            </a:r>
            <a:r>
              <a:rPr lang="en-US" sz="1800" dirty="0">
                <a:solidFill>
                  <a:srgbClr val="002060"/>
                </a:solidFill>
                <a:latin typeface="Times New Roman" panose="02020603050405020304" pitchFamily="18" charset="0"/>
                <a:cs typeface="Times New Roman" panose="02020603050405020304" pitchFamily="18" charset="0"/>
              </a:rPr>
              <a:t> brought in his whole team.</a:t>
            </a:r>
          </a:p>
          <a:p>
            <a:pPr marL="137160" indent="0">
              <a:buNone/>
            </a:pPr>
            <a:r>
              <a:rPr lang="en-US" sz="1800" u="sng" dirty="0" err="1">
                <a:solidFill>
                  <a:srgbClr val="FF0000"/>
                </a:solidFill>
                <a:latin typeface="Times New Roman" panose="02020603050405020304" pitchFamily="18" charset="0"/>
                <a:cs typeface="Times New Roman" panose="02020603050405020304" pitchFamily="18" charset="0"/>
              </a:rPr>
              <a:t>d.The</a:t>
            </a:r>
            <a:r>
              <a:rPr lang="en-US" sz="1800" u="sng" dirty="0">
                <a:solidFill>
                  <a:srgbClr val="FF0000"/>
                </a:solidFill>
                <a:latin typeface="Times New Roman" panose="02020603050405020304" pitchFamily="18" charset="0"/>
                <a:cs typeface="Times New Roman" panose="02020603050405020304" pitchFamily="18" charset="0"/>
              </a:rPr>
              <a:t> Beatles record was the most interesting thing.</a:t>
            </a:r>
          </a:p>
          <a:p>
            <a:pPr marL="137160" indent="0">
              <a:buNone/>
            </a:pPr>
            <a:r>
              <a:rPr lang="en-US" sz="1800" b="1" dirty="0">
                <a:solidFill>
                  <a:srgbClr val="002060"/>
                </a:solidFill>
                <a:latin typeface="Times New Roman" panose="02020603050405020304" pitchFamily="18" charset="0"/>
                <a:cs typeface="Times New Roman" panose="02020603050405020304" pitchFamily="18" charset="0"/>
              </a:rPr>
              <a:t>4.From the story, what can you infer about the narrator’s family?</a:t>
            </a:r>
          </a:p>
          <a:p>
            <a:pPr marL="137160" indent="0">
              <a:buNone/>
            </a:pPr>
            <a:r>
              <a:rPr lang="en-US" sz="1800" u="sng" dirty="0">
                <a:solidFill>
                  <a:srgbClr val="FF0000"/>
                </a:solidFill>
                <a:latin typeface="Times New Roman" panose="02020603050405020304" pitchFamily="18" charset="0"/>
                <a:cs typeface="Times New Roman" panose="02020603050405020304" pitchFamily="18" charset="0"/>
              </a:rPr>
              <a:t>a. They get along well together.</a:t>
            </a:r>
          </a:p>
          <a:p>
            <a:pPr marL="137160" indent="0">
              <a:buNone/>
            </a:pPr>
            <a:r>
              <a:rPr lang="en-US" sz="1800" dirty="0" err="1">
                <a:solidFill>
                  <a:srgbClr val="002060"/>
                </a:solidFill>
                <a:latin typeface="Times New Roman" panose="02020603050405020304" pitchFamily="18" charset="0"/>
                <a:cs typeface="Times New Roman" panose="02020603050405020304" pitchFamily="18" charset="0"/>
              </a:rPr>
              <a:t>b.They</a:t>
            </a:r>
            <a:r>
              <a:rPr lang="en-US" sz="1800" dirty="0">
                <a:solidFill>
                  <a:srgbClr val="002060"/>
                </a:solidFill>
                <a:latin typeface="Times New Roman" panose="02020603050405020304" pitchFamily="18" charset="0"/>
                <a:cs typeface="Times New Roman" panose="02020603050405020304" pitchFamily="18" charset="0"/>
              </a:rPr>
              <a:t> argue a lot.</a:t>
            </a:r>
          </a:p>
          <a:p>
            <a:pPr marL="137160" indent="0">
              <a:buNone/>
            </a:pPr>
            <a:r>
              <a:rPr lang="en-US" sz="1800" dirty="0">
                <a:solidFill>
                  <a:srgbClr val="002060"/>
                </a:solidFill>
                <a:latin typeface="Times New Roman" panose="02020603050405020304" pitchFamily="18" charset="0"/>
                <a:cs typeface="Times New Roman" panose="02020603050405020304" pitchFamily="18" charset="0"/>
              </a:rPr>
              <a:t>c. They live in a trailer.</a:t>
            </a:r>
          </a:p>
          <a:p>
            <a:pPr marL="137160" indent="0">
              <a:buNone/>
            </a:pPr>
            <a:r>
              <a:rPr lang="en-US" sz="1800" dirty="0" err="1">
                <a:solidFill>
                  <a:srgbClr val="002060"/>
                </a:solidFill>
                <a:latin typeface="Times New Roman" panose="02020603050405020304" pitchFamily="18" charset="0"/>
                <a:cs typeface="Times New Roman" panose="02020603050405020304" pitchFamily="18" charset="0"/>
              </a:rPr>
              <a:t>d.They</a:t>
            </a:r>
            <a:r>
              <a:rPr lang="en-US" sz="1800" dirty="0">
                <a:solidFill>
                  <a:srgbClr val="002060"/>
                </a:solidFill>
                <a:latin typeface="Times New Roman" panose="02020603050405020304" pitchFamily="18" charset="0"/>
                <a:cs typeface="Times New Roman" panose="02020603050405020304" pitchFamily="18" charset="0"/>
              </a:rPr>
              <a:t> don’t have time to do things together.</a:t>
            </a:r>
          </a:p>
        </p:txBody>
      </p:sp>
    </p:spTree>
    <p:extLst>
      <p:ext uri="{BB962C8B-B14F-4D97-AF65-F5344CB8AC3E}">
        <p14:creationId xmlns:p14="http://schemas.microsoft.com/office/powerpoint/2010/main" val="4082165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60000"/>
            <a:lumOff val="40000"/>
          </a:schemeClr>
        </a:solidFill>
        <a:effectLst/>
      </p:bgPr>
    </p:bg>
    <p:spTree>
      <p:nvGrpSpPr>
        <p:cNvPr id="1" name=""/>
        <p:cNvGrpSpPr/>
        <p:nvPr/>
      </p:nvGrpSpPr>
      <p:grpSpPr>
        <a:xfrm>
          <a:off x="0" y="0"/>
          <a:ext cx="0" cy="0"/>
          <a:chOff x="0" y="0"/>
          <a:chExt cx="0" cy="0"/>
        </a:xfrm>
      </p:grpSpPr>
      <p:sp>
        <p:nvSpPr>
          <p:cNvPr id="2" name="Rectangle 1"/>
          <p:cNvSpPr/>
          <p:nvPr/>
        </p:nvSpPr>
        <p:spPr>
          <a:xfrm>
            <a:off x="114868" y="294269"/>
            <a:ext cx="8800531" cy="3753848"/>
          </a:xfrm>
          <a:prstGeom prst="rect">
            <a:avLst/>
          </a:prstGeom>
          <a:solidFill>
            <a:schemeClr val="bg2">
              <a:lumMod val="40000"/>
              <a:lumOff val="60000"/>
            </a:schemeClr>
          </a:solidFill>
        </p:spPr>
        <p:txBody>
          <a:bodyPr wrap="square">
            <a:spAutoFit/>
          </a:bodyPr>
          <a:lstStyle/>
          <a:p>
            <a:pPr algn="ctr">
              <a:lnSpc>
                <a:spcPct val="90000"/>
              </a:lnSpc>
              <a:spcBef>
                <a:spcPts val="1000"/>
              </a:spcBef>
              <a:tabLst>
                <a:tab pos="1209675" algn="l"/>
              </a:tabLst>
            </a:pPr>
            <a:r>
              <a:rPr lang="ar-EG" sz="3200" b="1" dirty="0">
                <a:solidFill>
                  <a:srgbClr val="FFFF00"/>
                </a:solidFill>
                <a:latin typeface="Calibri" panose="020F0502020204030204"/>
                <a:cs typeface="Arial" panose="020B0604020202020204" pitchFamily="34" charset="0"/>
              </a:rPr>
              <a:t>المحاضرة الثالثة </a:t>
            </a:r>
          </a:p>
          <a:p>
            <a:pPr lvl="0" algn="ctr">
              <a:lnSpc>
                <a:spcPct val="90000"/>
              </a:lnSpc>
              <a:spcBef>
                <a:spcPts val="1000"/>
              </a:spcBef>
              <a:tabLst>
                <a:tab pos="1209675" algn="l"/>
              </a:tabLst>
            </a:pPr>
            <a:r>
              <a:rPr lang="ar-EG" sz="3200" b="1" dirty="0">
                <a:solidFill>
                  <a:srgbClr val="C00000"/>
                </a:solidFill>
                <a:latin typeface="Calibri" panose="020F0502020204030204"/>
                <a:cs typeface="Arial" panose="020B0604020202020204" pitchFamily="34" charset="0"/>
              </a:rPr>
              <a:t>الكتاب من ص </a:t>
            </a:r>
            <a:r>
              <a:rPr lang="en-GB" sz="3200" b="1" dirty="0">
                <a:solidFill>
                  <a:srgbClr val="C00000"/>
                </a:solidFill>
                <a:latin typeface="Calibri" panose="020F0502020204030204"/>
                <a:cs typeface="Arial" panose="020B0604020202020204" pitchFamily="34" charset="0"/>
              </a:rPr>
              <a:t>76-84</a:t>
            </a:r>
            <a:r>
              <a:rPr lang="ar-EG" sz="3200" b="1" dirty="0">
                <a:solidFill>
                  <a:srgbClr val="C00000"/>
                </a:solidFill>
                <a:latin typeface="Calibri" panose="020F0502020204030204"/>
                <a:cs typeface="Arial" panose="020B0604020202020204" pitchFamily="34" charset="0"/>
              </a:rPr>
              <a:t> </a:t>
            </a:r>
            <a:r>
              <a:rPr lang="ar-EG" sz="3200" b="1" dirty="0">
                <a:solidFill>
                  <a:srgbClr val="5B9BD5">
                    <a:lumMod val="50000"/>
                  </a:srgbClr>
                </a:solidFill>
                <a:latin typeface="Calibri" panose="020F0502020204030204"/>
                <a:cs typeface="Arial" panose="020B0604020202020204" pitchFamily="34" charset="0"/>
              </a:rPr>
              <a:t> </a:t>
            </a:r>
            <a:endParaRPr lang="ar-EG" sz="3200" dirty="0">
              <a:solidFill>
                <a:srgbClr val="002060"/>
              </a:solidFill>
              <a:latin typeface="Calibri" panose="020F0502020204030204"/>
              <a:cs typeface="Arial" panose="020B0604020202020204" pitchFamily="34" charset="0"/>
            </a:endParaRPr>
          </a:p>
          <a:p>
            <a:pPr algn="ctr"/>
            <a:r>
              <a:rPr lang="en-US" sz="3200" b="1" dirty="0">
                <a:solidFill>
                  <a:srgbClr val="FFFF00"/>
                </a:solidFill>
              </a:rPr>
              <a:t>Lesson 9: Imagery</a:t>
            </a:r>
          </a:p>
          <a:p>
            <a:pPr marL="342900" indent="-342900">
              <a:buFont typeface="Wingdings" pitchFamily="2" charset="2"/>
              <a:buChar char="q"/>
            </a:pPr>
            <a:r>
              <a:rPr lang="en-US" sz="2000" dirty="0">
                <a:solidFill>
                  <a:srgbClr val="002060"/>
                </a:solidFill>
              </a:rPr>
              <a:t>In this lesson, you’ll discover how authors choose words to create pictures in your mind</a:t>
            </a:r>
          </a:p>
          <a:p>
            <a:pPr marL="342900" indent="-342900" algn="just">
              <a:buFont typeface="Wingdings" pitchFamily="2" charset="2"/>
              <a:buChar char="q"/>
            </a:pPr>
            <a:r>
              <a:rPr lang="en-US" sz="2000" dirty="0">
                <a:solidFill>
                  <a:srgbClr val="002060"/>
                </a:solidFill>
              </a:rPr>
              <a:t>IMAGERY is the use of words to help readers visualize, or create pictures in their minds, of people, places, and events in a story. Authors choose words that appeal to readers’ five senses: sight, hearing, smell, taste, and touch. See the chart on the following page for some examples.</a:t>
            </a:r>
          </a:p>
          <a:p>
            <a:pPr algn="just"/>
            <a:endParaRPr lang="en-US" sz="2000" dirty="0"/>
          </a:p>
        </p:txBody>
      </p:sp>
      <p:graphicFrame>
        <p:nvGraphicFramePr>
          <p:cNvPr id="3" name="Table 2"/>
          <p:cNvGraphicFramePr>
            <a:graphicFrameLocks noGrp="1"/>
          </p:cNvGraphicFramePr>
          <p:nvPr>
            <p:extLst>
              <p:ext uri="{D42A27DB-BD31-4B8C-83A1-F6EECF244321}">
                <p14:modId xmlns:p14="http://schemas.microsoft.com/office/powerpoint/2010/main" val="3546203522"/>
              </p:ext>
            </p:extLst>
          </p:nvPr>
        </p:nvGraphicFramePr>
        <p:xfrm>
          <a:off x="990600" y="4648200"/>
          <a:ext cx="7467600" cy="1915530"/>
        </p:xfrm>
        <a:graphic>
          <a:graphicData uri="http://schemas.openxmlformats.org/drawingml/2006/table">
            <a:tbl>
              <a:tblPr firstRow="1" bandRow="1">
                <a:tableStyleId>{5C22544A-7EE6-4342-B048-85BDC9FD1C3A}</a:tableStyleId>
              </a:tblPr>
              <a:tblGrid>
                <a:gridCol w="3733800">
                  <a:extLst>
                    <a:ext uri="{9D8B030D-6E8A-4147-A177-3AD203B41FA5}">
                      <a16:colId xmlns:a16="http://schemas.microsoft.com/office/drawing/2014/main" val="20000"/>
                    </a:ext>
                  </a:extLst>
                </a:gridCol>
                <a:gridCol w="3733800">
                  <a:extLst>
                    <a:ext uri="{9D8B030D-6E8A-4147-A177-3AD203B41FA5}">
                      <a16:colId xmlns:a16="http://schemas.microsoft.com/office/drawing/2014/main" val="20001"/>
                    </a:ext>
                  </a:extLst>
                </a:gridCol>
              </a:tblGrid>
              <a:tr h="376825">
                <a:tc>
                  <a:txBody>
                    <a:bodyPr/>
                    <a:lstStyle/>
                    <a:p>
                      <a:r>
                        <a:rPr lang="en-US" dirty="0"/>
                        <a:t>SIMPLE DESCRIPTION</a:t>
                      </a:r>
                    </a:p>
                  </a:txBody>
                  <a:tcPr/>
                </a:tc>
                <a:tc>
                  <a:txBody>
                    <a:bodyPr/>
                    <a:lstStyle/>
                    <a:p>
                      <a:r>
                        <a:rPr lang="en-US" dirty="0"/>
                        <a:t>USING IMAGERY</a:t>
                      </a:r>
                    </a:p>
                  </a:txBody>
                  <a:tcPr/>
                </a:tc>
                <a:extLst>
                  <a:ext uri="{0D108BD9-81ED-4DB2-BD59-A6C34878D82A}">
                    <a16:rowId xmlns:a16="http://schemas.microsoft.com/office/drawing/2014/main" val="10000"/>
                  </a:ext>
                </a:extLst>
              </a:tr>
              <a:tr h="596641">
                <a:tc>
                  <a:txBody>
                    <a:bodyPr/>
                    <a:lstStyle/>
                    <a:p>
                      <a:pPr algn="just"/>
                      <a:r>
                        <a:rPr lang="en-US" dirty="0"/>
                        <a:t>Marta saw tulips in the</a:t>
                      </a:r>
                      <a:r>
                        <a:rPr lang="en-US" baseline="0" dirty="0"/>
                        <a:t> </a:t>
                      </a:r>
                      <a:r>
                        <a:rPr lang="en-US" dirty="0"/>
                        <a:t>garden.</a:t>
                      </a:r>
                    </a:p>
                  </a:txBody>
                  <a:tcPr/>
                </a:tc>
                <a:tc>
                  <a:txBody>
                    <a:bodyPr/>
                    <a:lstStyle/>
                    <a:p>
                      <a:pPr algn="just"/>
                      <a:r>
                        <a:rPr lang="en-US" sz="1600" dirty="0"/>
                        <a:t>Marta spied one bright yellow tulip</a:t>
                      </a:r>
                      <a:r>
                        <a:rPr lang="en-US" sz="1600" baseline="0" dirty="0"/>
                        <a:t> </a:t>
                      </a:r>
                      <a:r>
                        <a:rPr lang="en-US" sz="1600" dirty="0"/>
                        <a:t>peeking its head above the others</a:t>
                      </a:r>
                    </a:p>
                  </a:txBody>
                  <a:tcPr/>
                </a:tc>
                <a:extLst>
                  <a:ext uri="{0D108BD9-81ED-4DB2-BD59-A6C34878D82A}">
                    <a16:rowId xmlns:a16="http://schemas.microsoft.com/office/drawing/2014/main" val="10001"/>
                  </a:ext>
                </a:extLst>
              </a:tr>
              <a:tr h="942064">
                <a:tc>
                  <a:txBody>
                    <a:bodyPr/>
                    <a:lstStyle/>
                    <a:p>
                      <a:pPr algn="just"/>
                      <a:r>
                        <a:rPr lang="en-US" dirty="0"/>
                        <a:t>I heard the horn of a car as it came my way</a:t>
                      </a:r>
                    </a:p>
                  </a:txBody>
                  <a:tcPr/>
                </a:tc>
                <a:tc>
                  <a:txBody>
                    <a:bodyPr/>
                    <a:lstStyle/>
                    <a:p>
                      <a:pPr algn="just"/>
                      <a:r>
                        <a:rPr lang="en-US" dirty="0"/>
                        <a:t>I was interrupted by the</a:t>
                      </a:r>
                      <a:r>
                        <a:rPr lang="en-US" baseline="0" dirty="0"/>
                        <a:t> </a:t>
                      </a:r>
                      <a:r>
                        <a:rPr lang="en-US" dirty="0"/>
                        <a:t>shrill blast of a</a:t>
                      </a:r>
                      <a:r>
                        <a:rPr lang="en-US" baseline="0" dirty="0"/>
                        <a:t> </a:t>
                      </a:r>
                      <a:r>
                        <a:rPr lang="en-US" dirty="0"/>
                        <a:t>horn as a</a:t>
                      </a:r>
                      <a:r>
                        <a:rPr lang="en-US" baseline="0" dirty="0"/>
                        <a:t> </a:t>
                      </a:r>
                      <a:r>
                        <a:rPr lang="en-US" dirty="0"/>
                        <a:t>car rushed toward me and screeched to a</a:t>
                      </a:r>
                      <a:r>
                        <a:rPr lang="en-US" baseline="0" dirty="0"/>
                        <a:t> </a:t>
                      </a:r>
                      <a:r>
                        <a:rPr lang="en-US" dirty="0"/>
                        <a:t>stop</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459340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3" name="Rectangle 2"/>
          <p:cNvSpPr/>
          <p:nvPr/>
        </p:nvSpPr>
        <p:spPr>
          <a:xfrm>
            <a:off x="304800" y="457200"/>
            <a:ext cx="8686800" cy="6340197"/>
          </a:xfrm>
          <a:prstGeom prst="rect">
            <a:avLst/>
          </a:prstGeom>
        </p:spPr>
        <p:txBody>
          <a:bodyPr wrap="square">
            <a:spAutoFit/>
          </a:bodyPr>
          <a:lstStyle/>
          <a:p>
            <a:pPr marL="342900" indent="-342900" algn="just">
              <a:buFont typeface="Wingdings" pitchFamily="2" charset="2"/>
              <a:buChar char="q"/>
            </a:pPr>
            <a:r>
              <a:rPr lang="en-US" sz="2000" dirty="0">
                <a:solidFill>
                  <a:srgbClr val="002060"/>
                </a:solidFill>
                <a:latin typeface="Times New Roman" panose="02020603050405020304" pitchFamily="18" charset="0"/>
                <a:cs typeface="Times New Roman" panose="02020603050405020304" pitchFamily="18" charset="0"/>
              </a:rPr>
              <a:t>Visualizing helps you connect with the text by picturing things you already know. That, in turn, helps you better remember what you read. A word web like this one can help you organize details as you visualize characters, settings, or events</a:t>
            </a:r>
            <a:r>
              <a:rPr lang="en-US" sz="2000" b="1" dirty="0">
                <a:solidFill>
                  <a:srgbClr val="0070C0"/>
                </a:solidFill>
                <a:latin typeface="Times New Roman" panose="02020603050405020304" pitchFamily="18" charset="0"/>
                <a:cs typeface="Times New Roman" panose="02020603050405020304" pitchFamily="18" charset="0"/>
              </a:rPr>
              <a:t>. </a:t>
            </a:r>
            <a:r>
              <a:rPr lang="en-US" sz="2400" b="1" dirty="0">
                <a:solidFill>
                  <a:srgbClr val="C00000"/>
                </a:solidFill>
                <a:latin typeface="Times New Roman" panose="02020603050405020304" pitchFamily="18" charset="0"/>
                <a:cs typeface="Times New Roman" panose="02020603050405020304" pitchFamily="18" charset="0"/>
              </a:rPr>
              <a:t>(check the chart in page 77)</a:t>
            </a:r>
          </a:p>
          <a:p>
            <a:pPr marL="285750" indent="-285750" algn="just">
              <a:buFont typeface="Arial"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Marta’s house</a:t>
            </a:r>
          </a:p>
          <a:p>
            <a:pPr marL="285750" indent="-285750" algn="just">
              <a:buFont typeface="Arial"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Sight: yellow tulip car</a:t>
            </a:r>
          </a:p>
          <a:p>
            <a:pPr marL="285750" indent="-285750" algn="just">
              <a:buFont typeface="Arial"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Sound: birds, horns, voices</a:t>
            </a:r>
          </a:p>
          <a:p>
            <a:pPr marL="285750" indent="-285750" algn="just">
              <a:buFont typeface="Arial"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Touch: breeze smooth door</a:t>
            </a:r>
          </a:p>
          <a:p>
            <a:pPr marL="285750" indent="-285750" algn="just">
              <a:buFont typeface="Arial"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Taste: bacon</a:t>
            </a:r>
          </a:p>
          <a:p>
            <a:pPr marL="285750" indent="-285750" algn="just">
              <a:buFont typeface="Arial" pitchFamily="34" charset="0"/>
              <a:buChar char="•"/>
            </a:pPr>
            <a:r>
              <a:rPr lang="en-US" sz="2000" dirty="0">
                <a:solidFill>
                  <a:srgbClr val="002060"/>
                </a:solidFill>
                <a:latin typeface="Times New Roman" panose="02020603050405020304" pitchFamily="18" charset="0"/>
                <a:cs typeface="Times New Roman" panose="02020603050405020304" pitchFamily="18" charset="0"/>
              </a:rPr>
              <a:t>Smell: flowers, onion, bacon</a:t>
            </a:r>
          </a:p>
          <a:p>
            <a:pPr marL="137160" lvl="0"/>
            <a:r>
              <a:rPr lang="en-US" sz="2000" u="sng" dirty="0">
                <a:solidFill>
                  <a:srgbClr val="002060"/>
                </a:solidFill>
                <a:latin typeface="Times New Roman" panose="02020603050405020304" pitchFamily="18" charset="0"/>
                <a:cs typeface="Times New Roman" panose="02020603050405020304" pitchFamily="18" charset="0"/>
              </a:rPr>
              <a:t>Practice (1):</a:t>
            </a:r>
          </a:p>
          <a:p>
            <a:pPr marL="137160" lvl="0"/>
            <a:r>
              <a:rPr lang="en-US" sz="2000" dirty="0">
                <a:solidFill>
                  <a:srgbClr val="002060"/>
                </a:solidFill>
                <a:latin typeface="Times New Roman" panose="02020603050405020304" pitchFamily="18" charset="0"/>
                <a:cs typeface="Times New Roman" panose="02020603050405020304" pitchFamily="18" charset="0"/>
              </a:rPr>
              <a:t>Read the selection, and then answer the questions that follow. </a:t>
            </a:r>
            <a:r>
              <a:rPr lang="en-US" sz="2400" b="1" dirty="0">
                <a:solidFill>
                  <a:srgbClr val="C00000"/>
                </a:solidFill>
                <a:latin typeface="Times New Roman" panose="02020603050405020304" pitchFamily="18" charset="0"/>
                <a:cs typeface="Times New Roman" panose="02020603050405020304" pitchFamily="18" charset="0"/>
              </a:rPr>
              <a:t>(check your book p.78)</a:t>
            </a:r>
          </a:p>
          <a:p>
            <a:pPr marL="594360" lvl="0" indent="-457200">
              <a:buFontTx/>
              <a:buAutoNum type="arabicPeriod"/>
            </a:pPr>
            <a:r>
              <a:rPr lang="en-US" sz="2000" b="1" dirty="0">
                <a:solidFill>
                  <a:srgbClr val="002060"/>
                </a:solidFill>
                <a:latin typeface="Times New Roman" panose="02020603050405020304" pitchFamily="18" charset="0"/>
                <a:cs typeface="Times New Roman" panose="02020603050405020304" pitchFamily="18" charset="0"/>
              </a:rPr>
              <a:t>How did the author use sensory words to help readers visualize the character, setting, and events? Give at least one example from the text for each sense.</a:t>
            </a:r>
            <a:endParaRPr lang="en-US" sz="2000" dirty="0">
              <a:solidFill>
                <a:srgbClr val="002060"/>
              </a:solidFill>
              <a:latin typeface="Times New Roman" panose="02020603050405020304" pitchFamily="18" charset="0"/>
              <a:cs typeface="Times New Roman" panose="02020603050405020304" pitchFamily="18" charset="0"/>
            </a:endParaRPr>
          </a:p>
          <a:p>
            <a:pPr marL="342900" indent="-342900" algn="just">
              <a:buFont typeface="Wingdings" pitchFamily="2" charset="2"/>
              <a:buChar char="q"/>
            </a:pPr>
            <a:endParaRPr lang="en-US" sz="2000" dirty="0">
              <a:latin typeface="Times New Roman" panose="02020603050405020304" pitchFamily="18" charset="0"/>
              <a:cs typeface="Times New Roman" panose="02020603050405020304" pitchFamily="18" charset="0"/>
            </a:endParaRPr>
          </a:p>
          <a:p>
            <a:pPr marL="342900" indent="-342900" algn="just">
              <a:buFont typeface="Wingdings" pitchFamily="2" charset="2"/>
              <a:buChar char="q"/>
            </a:pPr>
            <a:endParaRPr lang="en-US" dirty="0"/>
          </a:p>
          <a:p>
            <a:pPr marL="342900" indent="-342900" algn="just">
              <a:buFont typeface="Wingdings" pitchFamily="2" charset="2"/>
              <a:buChar char="q"/>
            </a:pPr>
            <a:endParaRPr lang="en-US" dirty="0"/>
          </a:p>
          <a:p>
            <a:endParaRPr lang="en-US" dirty="0"/>
          </a:p>
        </p:txBody>
      </p:sp>
    </p:spTree>
    <p:extLst>
      <p:ext uri="{BB962C8B-B14F-4D97-AF65-F5344CB8AC3E}">
        <p14:creationId xmlns:p14="http://schemas.microsoft.com/office/powerpoint/2010/main" val="1818653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152400" y="457200"/>
            <a:ext cx="8839200" cy="4955203"/>
          </a:xfrm>
          <a:prstGeom prst="rect">
            <a:avLst/>
          </a:prstGeom>
        </p:spPr>
        <p:txBody>
          <a:bodyPr wrap="square">
            <a:spAutoFit/>
          </a:bodyPr>
          <a:lstStyle/>
          <a:p>
            <a:pPr marL="137160"/>
            <a:r>
              <a:rPr lang="en-US" sz="2000" b="1" u="sng" dirty="0">
                <a:solidFill>
                  <a:srgbClr val="002060"/>
                </a:solidFill>
                <a:latin typeface="Times New Roman" panose="02020603050405020304" pitchFamily="18" charset="0"/>
                <a:cs typeface="Times New Roman" panose="02020603050405020304" pitchFamily="18" charset="0"/>
              </a:rPr>
              <a:t>Answer:</a:t>
            </a:r>
          </a:p>
          <a:p>
            <a:pPr marL="137160" indent="0" algn="just">
              <a:buNone/>
            </a:pPr>
            <a:r>
              <a:rPr lang="en-US" sz="2000" dirty="0">
                <a:solidFill>
                  <a:srgbClr val="002060"/>
                </a:solidFill>
                <a:latin typeface="Times New Roman" panose="02020603050405020304" pitchFamily="18" charset="0"/>
                <a:cs typeface="Times New Roman" panose="02020603050405020304" pitchFamily="18" charset="0"/>
              </a:rPr>
              <a:t>You should have at least one of these: Sight—tall grass, white clouds, blue sky, butterflies, deer, clump of trees, cloud of dust, buffalo, flattened grass. Hearing—beating heart, thunder of hoofs, Lone Shadow’s voice. Touch—breeze, frightened deer brushing shoulder. Smell musty. Taste—dust</a:t>
            </a:r>
          </a:p>
          <a:p>
            <a:pPr marL="137160" lvl="0" algn="just"/>
            <a:r>
              <a:rPr lang="en-US" sz="2000" b="1" dirty="0">
                <a:solidFill>
                  <a:srgbClr val="002060"/>
                </a:solidFill>
                <a:latin typeface="Times New Roman" panose="02020603050405020304" pitchFamily="18" charset="0"/>
                <a:cs typeface="Times New Roman" panose="02020603050405020304" pitchFamily="18" charset="0"/>
              </a:rPr>
              <a:t>2.Read this sentence from the text: Suddenly, there’s movement in the grass a head! Which of the following best adds imagery to help readers visualize the situation?</a:t>
            </a:r>
          </a:p>
          <a:p>
            <a:pPr marL="594360" lvl="0" indent="-457200">
              <a:buAutoNum type="alphaLcPeriod"/>
            </a:pPr>
            <a:r>
              <a:rPr lang="en-US" sz="2000" dirty="0">
                <a:solidFill>
                  <a:srgbClr val="002060"/>
                </a:solidFill>
                <a:latin typeface="Times New Roman" panose="02020603050405020304" pitchFamily="18" charset="0"/>
                <a:cs typeface="Times New Roman" panose="02020603050405020304" pitchFamily="18" charset="0"/>
              </a:rPr>
              <a:t>Suddenly, there’s some kind of movement somewhere in the grass ahead!</a:t>
            </a:r>
          </a:p>
          <a:p>
            <a:pPr marL="137160" lvl="0"/>
            <a:r>
              <a:rPr lang="en-US" sz="2000" u="sng" dirty="0">
                <a:solidFill>
                  <a:srgbClr val="FF0000"/>
                </a:solidFill>
                <a:latin typeface="Times New Roman" panose="02020603050405020304" pitchFamily="18" charset="0"/>
                <a:cs typeface="Times New Roman" panose="02020603050405020304" pitchFamily="18" charset="0"/>
              </a:rPr>
              <a:t>b. Suddenly, Lone Shadow sees a flash of brown and white fur and hears</a:t>
            </a:r>
          </a:p>
          <a:p>
            <a:pPr marL="137160" lvl="0"/>
            <a:r>
              <a:rPr lang="en-US" sz="2000" dirty="0">
                <a:solidFill>
                  <a:srgbClr val="002060"/>
                </a:solidFill>
                <a:latin typeface="Times New Roman" panose="02020603050405020304" pitchFamily="18" charset="0"/>
                <a:cs typeface="Times New Roman" panose="02020603050405020304" pitchFamily="18" charset="0"/>
              </a:rPr>
              <a:t>something panting in the grass ahead!</a:t>
            </a:r>
          </a:p>
          <a:p>
            <a:pPr marL="137160" lvl="0"/>
            <a:r>
              <a:rPr lang="en-US" sz="2000" dirty="0">
                <a:solidFill>
                  <a:srgbClr val="002060"/>
                </a:solidFill>
                <a:latin typeface="Times New Roman" panose="02020603050405020304" pitchFamily="18" charset="0"/>
                <a:cs typeface="Times New Roman" panose="02020603050405020304" pitchFamily="18" charset="0"/>
              </a:rPr>
              <a:t>c. Suddenly, Lone Shadow sees an animal moving in the grass ahead!</a:t>
            </a:r>
          </a:p>
          <a:p>
            <a:pPr marL="137160" lvl="0"/>
            <a:r>
              <a:rPr lang="en-US" sz="2000" dirty="0">
                <a:solidFill>
                  <a:srgbClr val="002060"/>
                </a:solidFill>
                <a:latin typeface="Times New Roman" panose="02020603050405020304" pitchFamily="18" charset="0"/>
                <a:cs typeface="Times New Roman" panose="02020603050405020304" pitchFamily="18" charset="0"/>
              </a:rPr>
              <a:t>d. Suddenly, the grass ahead begins to bend. . . . Something is moving it!</a:t>
            </a:r>
          </a:p>
          <a:p>
            <a:pPr lvl="0" algn="ctr">
              <a:buClr>
                <a:prstClr val="white">
                  <a:shade val="95000"/>
                </a:prstClr>
              </a:buClr>
              <a:buSzPct val="65000"/>
            </a:pPr>
            <a:r>
              <a:rPr lang="en-US" sz="2400" b="1" dirty="0">
                <a:solidFill>
                  <a:srgbClr val="C00000"/>
                </a:solidFill>
                <a:latin typeface="Times New Roman" panose="02020603050405020304" pitchFamily="18" charset="0"/>
                <a:cs typeface="Times New Roman" panose="02020603050405020304" pitchFamily="18" charset="0"/>
              </a:rPr>
              <a:t>For more exercises (Check book Page)</a:t>
            </a:r>
            <a:r>
              <a:rPr lang="ar-EG" sz="3200" b="1" dirty="0">
                <a:solidFill>
                  <a:srgbClr val="C00000"/>
                </a:solidFill>
                <a:latin typeface="Calibri" panose="020F0502020204030204"/>
              </a:rPr>
              <a:t>الكتاب من ص </a:t>
            </a:r>
            <a:r>
              <a:rPr lang="en-GB" sz="3200" b="1" dirty="0">
                <a:solidFill>
                  <a:srgbClr val="C00000"/>
                </a:solidFill>
                <a:latin typeface="Calibri" panose="020F0502020204030204"/>
              </a:rPr>
              <a:t>76-84</a:t>
            </a:r>
          </a:p>
          <a:p>
            <a:pPr marL="137160" indent="0" algn="just">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10231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402</TotalTime>
  <Words>2943</Words>
  <Application>Microsoft Office PowerPoint</Application>
  <PresentationFormat>On-screen Show (4:3)</PresentationFormat>
  <Paragraphs>216</Paragraphs>
  <Slides>16</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Book Antiqua</vt:lpstr>
      <vt:lpstr>Calibri</vt:lpstr>
      <vt:lpstr>Lucida Sans</vt:lpstr>
      <vt:lpstr>Times New Roman</vt:lpstr>
      <vt:lpstr>Wingdings</vt:lpstr>
      <vt:lpstr>Wingdings 2</vt:lpstr>
      <vt:lpstr>Wingdings 3</vt:lpstr>
      <vt:lpstr>Apex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Roze</dc:creator>
  <cp:lastModifiedBy>DR Nazik abd el latif</cp:lastModifiedBy>
  <cp:revision>59</cp:revision>
  <dcterms:created xsi:type="dcterms:W3CDTF">2006-08-16T00:00:00Z</dcterms:created>
  <dcterms:modified xsi:type="dcterms:W3CDTF">2020-03-25T18:36:25Z</dcterms:modified>
</cp:coreProperties>
</file>